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diagrams/colors8.xml" ContentType="application/vnd.openxmlformats-officedocument.drawingml.diagramColor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wdp" ContentType="image/vnd.ms-photo"/>
  <Override PartName="/ppt/slides/slide119.xml" ContentType="application/vnd.openxmlformats-officedocument.presentationml.slide+xml"/>
  <Default Extension="gif" ContentType="image/gif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4" r:id="rId1"/>
  </p:sldMasterIdLst>
  <p:notesMasterIdLst>
    <p:notesMasterId r:id="rId137"/>
  </p:notesMasterIdLst>
  <p:handoutMasterIdLst>
    <p:handoutMasterId r:id="rId138"/>
  </p:handoutMasterIdLst>
  <p:sldIdLst>
    <p:sldId id="918" r:id="rId2"/>
    <p:sldId id="665" r:id="rId3"/>
    <p:sldId id="667" r:id="rId4"/>
    <p:sldId id="858" r:id="rId5"/>
    <p:sldId id="668" r:id="rId6"/>
    <p:sldId id="669" r:id="rId7"/>
    <p:sldId id="859" r:id="rId8"/>
    <p:sldId id="860" r:id="rId9"/>
    <p:sldId id="898" r:id="rId10"/>
    <p:sldId id="677" r:id="rId11"/>
    <p:sldId id="679" r:id="rId12"/>
    <p:sldId id="680" r:id="rId13"/>
    <p:sldId id="681" r:id="rId14"/>
    <p:sldId id="683" r:id="rId15"/>
    <p:sldId id="684" r:id="rId16"/>
    <p:sldId id="899" r:id="rId17"/>
    <p:sldId id="689" r:id="rId18"/>
    <p:sldId id="694" r:id="rId19"/>
    <p:sldId id="691" r:id="rId20"/>
    <p:sldId id="790" r:id="rId21"/>
    <p:sldId id="791" r:id="rId22"/>
    <p:sldId id="692" r:id="rId23"/>
    <p:sldId id="693" r:id="rId24"/>
    <p:sldId id="900" r:id="rId25"/>
    <p:sldId id="700" r:id="rId26"/>
    <p:sldId id="702" r:id="rId27"/>
    <p:sldId id="703" r:id="rId28"/>
    <p:sldId id="792" r:id="rId29"/>
    <p:sldId id="704" r:id="rId30"/>
    <p:sldId id="705" r:id="rId31"/>
    <p:sldId id="706" r:id="rId32"/>
    <p:sldId id="901" r:id="rId33"/>
    <p:sldId id="712" r:id="rId34"/>
    <p:sldId id="714" r:id="rId35"/>
    <p:sldId id="715" r:id="rId36"/>
    <p:sldId id="716" r:id="rId37"/>
    <p:sldId id="717" r:id="rId38"/>
    <p:sldId id="718" r:id="rId39"/>
    <p:sldId id="794" r:id="rId40"/>
    <p:sldId id="719" r:id="rId41"/>
    <p:sldId id="720" r:id="rId42"/>
    <p:sldId id="919" r:id="rId43"/>
    <p:sldId id="723" r:id="rId44"/>
    <p:sldId id="801" r:id="rId45"/>
    <p:sldId id="803" r:id="rId46"/>
    <p:sldId id="733" r:id="rId47"/>
    <p:sldId id="800" r:id="rId48"/>
    <p:sldId id="730" r:id="rId49"/>
    <p:sldId id="726" r:id="rId50"/>
    <p:sldId id="727" r:id="rId51"/>
    <p:sldId id="796" r:id="rId52"/>
    <p:sldId id="728" r:id="rId53"/>
    <p:sldId id="729" r:id="rId54"/>
    <p:sldId id="795" r:id="rId55"/>
    <p:sldId id="797" r:id="rId56"/>
    <p:sldId id="798" r:id="rId57"/>
    <p:sldId id="732" r:id="rId58"/>
    <p:sldId id="731" r:id="rId59"/>
    <p:sldId id="734" r:id="rId60"/>
    <p:sldId id="811" r:id="rId61"/>
    <p:sldId id="902" r:id="rId62"/>
    <p:sldId id="735" r:id="rId63"/>
    <p:sldId id="737" r:id="rId64"/>
    <p:sldId id="738" r:id="rId65"/>
    <p:sldId id="821" r:id="rId66"/>
    <p:sldId id="739" r:id="rId67"/>
    <p:sldId id="741" r:id="rId68"/>
    <p:sldId id="740" r:id="rId69"/>
    <p:sldId id="822" r:id="rId70"/>
    <p:sldId id="742" r:id="rId71"/>
    <p:sldId id="874" r:id="rId72"/>
    <p:sldId id="873" r:id="rId73"/>
    <p:sldId id="889" r:id="rId74"/>
    <p:sldId id="903" r:id="rId75"/>
    <p:sldId id="746" r:id="rId76"/>
    <p:sldId id="748" r:id="rId77"/>
    <p:sldId id="823" r:id="rId78"/>
    <p:sldId id="829" r:id="rId79"/>
    <p:sldId id="824" r:id="rId80"/>
    <p:sldId id="749" r:id="rId81"/>
    <p:sldId id="826" r:id="rId82"/>
    <p:sldId id="750" r:id="rId83"/>
    <p:sldId id="751" r:id="rId84"/>
    <p:sldId id="752" r:id="rId85"/>
    <p:sldId id="753" r:id="rId86"/>
    <p:sldId id="754" r:id="rId87"/>
    <p:sldId id="757" r:id="rId88"/>
    <p:sldId id="909" r:id="rId89"/>
    <p:sldId id="755" r:id="rId90"/>
    <p:sldId id="827" r:id="rId91"/>
    <p:sldId id="888" r:id="rId92"/>
    <p:sldId id="921" r:id="rId93"/>
    <p:sldId id="904" r:id="rId94"/>
    <p:sldId id="758" r:id="rId95"/>
    <p:sldId id="828" r:id="rId96"/>
    <p:sldId id="760" r:id="rId97"/>
    <p:sldId id="761" r:id="rId98"/>
    <p:sldId id="762" r:id="rId99"/>
    <p:sldId id="763" r:id="rId100"/>
    <p:sldId id="907" r:id="rId101"/>
    <p:sldId id="906" r:id="rId102"/>
    <p:sldId id="905" r:id="rId103"/>
    <p:sldId id="771" r:id="rId104"/>
    <p:sldId id="773" r:id="rId105"/>
    <p:sldId id="774" r:id="rId106"/>
    <p:sldId id="833" r:id="rId107"/>
    <p:sldId id="841" r:id="rId108"/>
    <p:sldId id="840" r:id="rId109"/>
    <p:sldId id="775" r:id="rId110"/>
    <p:sldId id="834" r:id="rId111"/>
    <p:sldId id="843" r:id="rId112"/>
    <p:sldId id="842" r:id="rId113"/>
    <p:sldId id="776" r:id="rId114"/>
    <p:sldId id="835" r:id="rId115"/>
    <p:sldId id="777" r:id="rId116"/>
    <p:sldId id="836" r:id="rId117"/>
    <p:sldId id="885" r:id="rId118"/>
    <p:sldId id="778" r:id="rId119"/>
    <p:sldId id="837" r:id="rId120"/>
    <p:sldId id="779" r:id="rId121"/>
    <p:sldId id="780" r:id="rId122"/>
    <p:sldId id="877" r:id="rId123"/>
    <p:sldId id="876" r:id="rId124"/>
    <p:sldId id="875" r:id="rId125"/>
    <p:sldId id="781" r:id="rId126"/>
    <p:sldId id="884" r:id="rId127"/>
    <p:sldId id="883" r:id="rId128"/>
    <p:sldId id="783" r:id="rId129"/>
    <p:sldId id="846" r:id="rId130"/>
    <p:sldId id="844" r:id="rId131"/>
    <p:sldId id="845" r:id="rId132"/>
    <p:sldId id="850" r:id="rId133"/>
    <p:sldId id="847" r:id="rId134"/>
    <p:sldId id="508" r:id="rId135"/>
    <p:sldId id="329" r:id="rId1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3399"/>
    <a:srgbClr val="FFFF00"/>
    <a:srgbClr val="FF00FF"/>
    <a:srgbClr val="663300"/>
    <a:srgbClr val="3333CC"/>
    <a:srgbClr val="3366FF"/>
    <a:srgbClr val="FF3300"/>
    <a:srgbClr val="00FF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5" autoAdjust="0"/>
    <p:restoredTop sz="97037" autoAdjust="0"/>
  </p:normalViewPr>
  <p:slideViewPr>
    <p:cSldViewPr snapToGrid="0">
      <p:cViewPr>
        <p:scale>
          <a:sx n="80" d="100"/>
          <a:sy n="80" d="100"/>
        </p:scale>
        <p:origin x="-1848" y="-660"/>
      </p:cViewPr>
      <p:guideLst>
        <p:guide orient="horz" pos="2160"/>
        <p:guide pos="37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image" Target="../media/image23.gif"/><Relationship Id="rId4" Type="http://schemas.openxmlformats.org/officeDocument/2006/relationships/image" Target="../media/image4.gif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image" Target="../media/image23.gif"/><Relationship Id="rId4" Type="http://schemas.openxmlformats.org/officeDocument/2006/relationships/image" Target="../media/image4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基本特征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建模案例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41491C4-6EEE-4D0D-A83C-CB8B4827C3E6}" type="pres">
      <dgm:prSet presAssocID="{A937D6D2-8A27-403A-BD5A-EA8581D5C30D}" presName="root" presStyleCnt="0">
        <dgm:presLayoutVars>
          <dgm:chMax/>
          <dgm:chPref val="4"/>
        </dgm:presLayoutVars>
      </dgm:prSet>
      <dgm:spPr/>
    </dgm:pt>
    <dgm:pt modelId="{97040B91-F144-400E-8B5F-459382F4793E}" type="pres">
      <dgm:prSet presAssocID="{A937D6D2-8A27-403A-BD5A-EA8581D5C30D}" presName="rootComposite" presStyleCnt="0">
        <dgm:presLayoutVars/>
      </dgm:prSet>
      <dgm:spPr/>
    </dgm:pt>
    <dgm:pt modelId="{3AC6DEA4-E092-4FE2-B2CF-8B514C7725A8}" type="pres">
      <dgm:prSet presAssocID="{A937D6D2-8A27-403A-BD5A-EA8581D5C30D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7C8DBB13-E25A-41CF-87F3-F399FEECB42C}" type="pres">
      <dgm:prSet presAssocID="{A937D6D2-8A27-403A-BD5A-EA8581D5C30D}" presName="childShape" presStyleCnt="0">
        <dgm:presLayoutVars>
          <dgm:chMax val="0"/>
          <dgm:chPref val="0"/>
        </dgm:presLayoutVars>
      </dgm:prSet>
      <dgm:spPr/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0" presStyleCnt="3" custLinFactNeighborX="-46594" custLinFactNeighborY="-6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0" presStyleCnt="3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1" presStyleCnt="3" custLinFactNeighborX="-44438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1" presStyleCnt="3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2" presStyleCnt="3" custLinFactNeighborX="-47052" custLinFactNeighborY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2" presStyleCnt="3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9571A9-43EF-4774-BAA7-8BB543AC67CE}" type="presOf" srcId="{6FEABC7B-7461-4411-B35F-6CBC6D45BE27}" destId="{9A09A8EB-8AAA-4526-B8EE-DA01E97BF22F}" srcOrd="0" destOrd="0" presId="urn:microsoft.com/office/officeart/2008/layout/PictureAccentList"/>
    <dgm:cxn modelId="{7B66B26A-E3E7-406D-8C91-73358DA11E19}" type="presOf" srcId="{6D733693-6611-417C-AEC7-B7BCE28C4DE5}" destId="{52527A74-302C-463F-A232-E3E55AE84750}" srcOrd="0" destOrd="0" presId="urn:microsoft.com/office/officeart/2008/layout/PictureAccentList"/>
    <dgm:cxn modelId="{9EDBAA71-487F-47E4-8299-B30378A06513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A937D6D2-8A27-403A-BD5A-EA8581D5C30D}" destId="{6D733693-6611-417C-AEC7-B7BCE28C4DE5}" srcOrd="2" destOrd="0" parTransId="{55FBD7F4-0547-4B40-B3AD-460A5EC76BBA}" sibTransId="{CED571CA-783C-4F48-9BB5-80A4B3313280}"/>
    <dgm:cxn modelId="{D30E9473-A39F-46B7-BF2E-02C0E43E7BBC}" type="presOf" srcId="{A937D6D2-8A27-403A-BD5A-EA8581D5C30D}" destId="{3AC6DEA4-E092-4FE2-B2CF-8B514C7725A8}" srcOrd="0" destOrd="0" presId="urn:microsoft.com/office/officeart/2008/layout/PictureAccentList"/>
    <dgm:cxn modelId="{804470E8-D2AC-498E-930F-9A1F7914504D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A937D6D2-8A27-403A-BD5A-EA8581D5C30D}" destId="{1147FA92-6FB8-4A4D-9D74-BA968EB74278}" srcOrd="1" destOrd="0" parTransId="{5C14C5AE-F423-4BE3-97B5-9C4BED78661E}" sibTransId="{8D8F957E-CC39-4BE0-8B16-4032B37DEEDC}"/>
    <dgm:cxn modelId="{6A633BFA-754C-42BF-BD68-7F8CA30713FA}" srcId="{A937D6D2-8A27-403A-BD5A-EA8581D5C30D}" destId="{6FEABC7B-7461-4411-B35F-6CBC6D45BE27}" srcOrd="0" destOrd="0" parTransId="{7C340055-BEB2-4336-B88D-D098721BFDA5}" sibTransId="{E58BA6AB-1C7B-4F1E-989B-4759CD372812}"/>
    <dgm:cxn modelId="{E4BFCE0F-3A26-4538-959F-197327975EAF}" srcId="{FEA8FB21-1654-474C-8BC2-DE7CC362ED1B}" destId="{A937D6D2-8A27-403A-BD5A-EA8581D5C30D}" srcOrd="0" destOrd="0" parTransId="{5F701C23-5210-43B2-BE7B-A929177BE97A}" sibTransId="{4FD5C097-1E41-454E-B834-320A8BA5C137}"/>
    <dgm:cxn modelId="{DFF60125-5807-4D55-9AB3-3B2A02B1ABDD}" type="presParOf" srcId="{3B801F41-E973-4D4B-A7C0-6633979DD07E}" destId="{D41491C4-6EEE-4D0D-A83C-CB8B4827C3E6}" srcOrd="0" destOrd="0" presId="urn:microsoft.com/office/officeart/2008/layout/PictureAccentList"/>
    <dgm:cxn modelId="{29C2B368-CE85-4BB6-8D9E-138BAD7C786A}" type="presParOf" srcId="{D41491C4-6EEE-4D0D-A83C-CB8B4827C3E6}" destId="{97040B91-F144-400E-8B5F-459382F4793E}" srcOrd="0" destOrd="0" presId="urn:microsoft.com/office/officeart/2008/layout/PictureAccentList"/>
    <dgm:cxn modelId="{BFD0FF06-7CC1-43B1-A55A-79CD43CC8E05}" type="presParOf" srcId="{97040B91-F144-400E-8B5F-459382F4793E}" destId="{3AC6DEA4-E092-4FE2-B2CF-8B514C7725A8}" srcOrd="0" destOrd="0" presId="urn:microsoft.com/office/officeart/2008/layout/PictureAccentList"/>
    <dgm:cxn modelId="{F9FB01A5-48A0-4F28-B6C9-9EEECFFA77D5}" type="presParOf" srcId="{D41491C4-6EEE-4D0D-A83C-CB8B4827C3E6}" destId="{7C8DBB13-E25A-41CF-87F3-F399FEECB42C}" srcOrd="1" destOrd="0" presId="urn:microsoft.com/office/officeart/2008/layout/PictureAccentList"/>
    <dgm:cxn modelId="{8E062EA3-5071-43D1-9D79-0DFCC4C29703}" type="presParOf" srcId="{7C8DBB13-E25A-41CF-87F3-F399FEECB42C}" destId="{C6EF3AF6-B013-4AB6-BBB5-BE1941491B85}" srcOrd="0" destOrd="0" presId="urn:microsoft.com/office/officeart/2008/layout/PictureAccentList"/>
    <dgm:cxn modelId="{A969082E-BCEB-419C-BCBA-F7F4D86035E0}" type="presParOf" srcId="{C6EF3AF6-B013-4AB6-BBB5-BE1941491B85}" destId="{8D7004D4-A59C-467F-AF5D-7C4BE97464AC}" srcOrd="0" destOrd="0" presId="urn:microsoft.com/office/officeart/2008/layout/PictureAccentList"/>
    <dgm:cxn modelId="{5B1DBFC4-4117-4AF5-941C-4822E3E61E69}" type="presParOf" srcId="{C6EF3AF6-B013-4AB6-BBB5-BE1941491B85}" destId="{9A09A8EB-8AAA-4526-B8EE-DA01E97BF22F}" srcOrd="1" destOrd="0" presId="urn:microsoft.com/office/officeart/2008/layout/PictureAccentList"/>
    <dgm:cxn modelId="{4252C96B-AE4D-405D-B4F5-AB645176239A}" type="presParOf" srcId="{7C8DBB13-E25A-41CF-87F3-F399FEECB42C}" destId="{DA95FE42-C30F-4574-9094-888B61753E62}" srcOrd="1" destOrd="0" presId="urn:microsoft.com/office/officeart/2008/layout/PictureAccentList"/>
    <dgm:cxn modelId="{D2EF1CAB-B7B1-4468-B972-C6B46ACBB21D}" type="presParOf" srcId="{DA95FE42-C30F-4574-9094-888B61753E62}" destId="{0DC5DF64-AEB9-4034-8B76-56A38D0CBC57}" srcOrd="0" destOrd="0" presId="urn:microsoft.com/office/officeart/2008/layout/PictureAccentList"/>
    <dgm:cxn modelId="{E995A185-49E9-4F53-9C06-65CA61A5F0C7}" type="presParOf" srcId="{DA95FE42-C30F-4574-9094-888B61753E62}" destId="{88CA16B7-4368-493F-96D7-6C59AB4CCC1D}" srcOrd="1" destOrd="0" presId="urn:microsoft.com/office/officeart/2008/layout/PictureAccentList"/>
    <dgm:cxn modelId="{5A580BA4-116C-4D7C-B536-B6411CCD6C38}" type="presParOf" srcId="{7C8DBB13-E25A-41CF-87F3-F399FEECB42C}" destId="{44EA768E-E3D9-4D89-9F36-0A1F8E102293}" srcOrd="2" destOrd="0" presId="urn:microsoft.com/office/officeart/2008/layout/PictureAccentList"/>
    <dgm:cxn modelId="{C24B7466-AAEA-49D8-95C5-3748865AACBF}" type="presParOf" srcId="{44EA768E-E3D9-4D89-9F36-0A1F8E102293}" destId="{669280C3-772E-41BA-B069-4922C0B23AE2}" srcOrd="0" destOrd="0" presId="urn:microsoft.com/office/officeart/2008/layout/PictureAccentList"/>
    <dgm:cxn modelId="{C0F4399C-E360-4632-A101-4A5769CDCE52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3.4.1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图灵机的结构与原理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3.4.2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不完备性与可计算性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停机问题与</a:t>
          </a:r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NP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图灵测试与人工智能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3.4.5  </a:t>
          </a:r>
          <a:r>
            <a:rPr 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人工智能研究与应用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1682" custLinFactNeighborY="-4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D1E0775E-F15A-4B2B-BD70-AAD0C8B14354}" type="presOf" srcId="{0DBA9484-2898-4871-BFB8-08370285DC3F}" destId="{6454A6A0-3FD9-4A0E-A8A2-CC372871039B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75105C07-8DB6-4C94-8AB5-4C1989310D39}" type="presOf" srcId="{056B5623-BD86-4EA3-BE50-F8CD183B8474}" destId="{3FAB492A-06E8-436C-8EA5-90C81FB16335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202796AC-F724-445C-9937-C5EE0B8E7D54}" type="presOf" srcId="{A937D6D2-8A27-403A-BD5A-EA8581D5C30D}" destId="{10883069-EFD1-4A9D-BC7D-8CF3D35D3755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3C9BBFE2-DC0A-4767-AD8D-1430B780344B}" type="presOf" srcId="{1147FA92-6FB8-4A4D-9D74-BA968EB74278}" destId="{88CA16B7-4368-493F-96D7-6C59AB4CCC1D}" srcOrd="0" destOrd="0" presId="urn:microsoft.com/office/officeart/2008/layout/PictureAccentList"/>
    <dgm:cxn modelId="{D4A679E1-28C1-40E9-AFEF-B419264F7DED}" type="presOf" srcId="{6FEABC7B-7461-4411-B35F-6CBC6D45BE27}" destId="{9A09A8EB-8AAA-4526-B8EE-DA01E97BF22F}" srcOrd="0" destOrd="0" presId="urn:microsoft.com/office/officeart/2008/layout/PictureAccentList"/>
    <dgm:cxn modelId="{3B51B768-3043-4140-80AD-9F1ED4FC40F8}" type="presOf" srcId="{6D733693-6611-417C-AEC7-B7BCE28C4DE5}" destId="{52527A74-302C-463F-A232-E3E55AE84750}" srcOrd="0" destOrd="0" presId="urn:microsoft.com/office/officeart/2008/layout/PictureAccentList"/>
    <dgm:cxn modelId="{8281E115-80D2-4A85-94B8-9113EEA965F6}" type="presOf" srcId="{FEA8FB21-1654-474C-8BC2-DE7CC362ED1B}" destId="{3B801F41-E973-4D4B-A7C0-6633979DD07E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A6C875C8-67EB-4695-92BB-A30E2CC5B3DB}" type="presParOf" srcId="{3B801F41-E973-4D4B-A7C0-6633979DD07E}" destId="{61D10E31-D14D-42E0-8F49-CEE73D7843B1}" srcOrd="0" destOrd="0" presId="urn:microsoft.com/office/officeart/2008/layout/PictureAccentList"/>
    <dgm:cxn modelId="{2C8BF30C-955C-49A8-9506-7A57BD4439D7}" type="presParOf" srcId="{61D10E31-D14D-42E0-8F49-CEE73D7843B1}" destId="{4E56F333-E2FD-4424-84C6-A0F0C75D9EBC}" srcOrd="0" destOrd="0" presId="urn:microsoft.com/office/officeart/2008/layout/PictureAccentList"/>
    <dgm:cxn modelId="{ED40951E-3E7B-4E92-8739-1230CD328A3B}" type="presParOf" srcId="{4E56F333-E2FD-4424-84C6-A0F0C75D9EBC}" destId="{6454A6A0-3FD9-4A0E-A8A2-CC372871039B}" srcOrd="0" destOrd="0" presId="urn:microsoft.com/office/officeart/2008/layout/PictureAccentList"/>
    <dgm:cxn modelId="{AC51DE3E-BAE0-4938-AB9E-12616F0B72D0}" type="presParOf" srcId="{61D10E31-D14D-42E0-8F49-CEE73D7843B1}" destId="{F68F844C-9180-4690-9F0A-33CD7C89E69B}" srcOrd="1" destOrd="0" presId="urn:microsoft.com/office/officeart/2008/layout/PictureAccentList"/>
    <dgm:cxn modelId="{30C7556B-7850-47B3-9BCC-02503A7F7893}" type="presParOf" srcId="{F68F844C-9180-4690-9F0A-33CD7C89E69B}" destId="{7F5A1510-4064-44FB-A8F4-DB483758B9BF}" srcOrd="0" destOrd="0" presId="urn:microsoft.com/office/officeart/2008/layout/PictureAccentList"/>
    <dgm:cxn modelId="{74C005EA-17DE-4B83-99F8-E259EDD829AC}" type="presParOf" srcId="{7F5A1510-4064-44FB-A8F4-DB483758B9BF}" destId="{C561AD92-B77D-4D3A-896D-9B4AAD777598}" srcOrd="0" destOrd="0" presId="urn:microsoft.com/office/officeart/2008/layout/PictureAccentList"/>
    <dgm:cxn modelId="{50EB0228-5B78-4403-BF03-0B3BE21825B8}" type="presParOf" srcId="{7F5A1510-4064-44FB-A8F4-DB483758B9BF}" destId="{10883069-EFD1-4A9D-BC7D-8CF3D35D3755}" srcOrd="1" destOrd="0" presId="urn:microsoft.com/office/officeart/2008/layout/PictureAccentList"/>
    <dgm:cxn modelId="{D10BB246-43D7-4505-91E9-AC966F4255D6}" type="presParOf" srcId="{F68F844C-9180-4690-9F0A-33CD7C89E69B}" destId="{C6EF3AF6-B013-4AB6-BBB5-BE1941491B85}" srcOrd="1" destOrd="0" presId="urn:microsoft.com/office/officeart/2008/layout/PictureAccentList"/>
    <dgm:cxn modelId="{5A86BCCE-73DF-43ED-8CBA-D7A0D894DC47}" type="presParOf" srcId="{C6EF3AF6-B013-4AB6-BBB5-BE1941491B85}" destId="{8D7004D4-A59C-467F-AF5D-7C4BE97464AC}" srcOrd="0" destOrd="0" presId="urn:microsoft.com/office/officeart/2008/layout/PictureAccentList"/>
    <dgm:cxn modelId="{D2AFADA4-74EE-48D9-9239-8E32DE892133}" type="presParOf" srcId="{C6EF3AF6-B013-4AB6-BBB5-BE1941491B85}" destId="{9A09A8EB-8AAA-4526-B8EE-DA01E97BF22F}" srcOrd="1" destOrd="0" presId="urn:microsoft.com/office/officeart/2008/layout/PictureAccentList"/>
    <dgm:cxn modelId="{5964B390-ED6F-47BC-8EEC-EA87E2EE59E7}" type="presParOf" srcId="{F68F844C-9180-4690-9F0A-33CD7C89E69B}" destId="{DA95FE42-C30F-4574-9094-888B61753E62}" srcOrd="2" destOrd="0" presId="urn:microsoft.com/office/officeart/2008/layout/PictureAccentList"/>
    <dgm:cxn modelId="{704D27C6-B6FC-4A3C-8C66-002001A425B9}" type="presParOf" srcId="{DA95FE42-C30F-4574-9094-888B61753E62}" destId="{0DC5DF64-AEB9-4034-8B76-56A38D0CBC57}" srcOrd="0" destOrd="0" presId="urn:microsoft.com/office/officeart/2008/layout/PictureAccentList"/>
    <dgm:cxn modelId="{A9CBF71F-5910-4899-8EC1-84A5BA994D00}" type="presParOf" srcId="{DA95FE42-C30F-4574-9094-888B61753E62}" destId="{88CA16B7-4368-493F-96D7-6C59AB4CCC1D}" srcOrd="1" destOrd="0" presId="urn:microsoft.com/office/officeart/2008/layout/PictureAccentList"/>
    <dgm:cxn modelId="{76EFBCDE-CB2B-44D6-845D-4A8E98B5C38A}" type="presParOf" srcId="{F68F844C-9180-4690-9F0A-33CD7C89E69B}" destId="{89C1BD8C-9103-4481-8B9E-15CDC0518569}" srcOrd="3" destOrd="0" presId="urn:microsoft.com/office/officeart/2008/layout/PictureAccentList"/>
    <dgm:cxn modelId="{8308FB25-6FE0-4894-9062-D9642C0B5D68}" type="presParOf" srcId="{89C1BD8C-9103-4481-8B9E-15CDC0518569}" destId="{C36D756A-7407-4B06-8DFF-A14B898D015E}" srcOrd="0" destOrd="0" presId="urn:microsoft.com/office/officeart/2008/layout/PictureAccentList"/>
    <dgm:cxn modelId="{FFEEC7A0-B44E-4279-AA90-A815E2DBABE8}" type="presParOf" srcId="{89C1BD8C-9103-4481-8B9E-15CDC0518569}" destId="{3FAB492A-06E8-436C-8EA5-90C81FB16335}" srcOrd="1" destOrd="0" presId="urn:microsoft.com/office/officeart/2008/layout/PictureAccentList"/>
    <dgm:cxn modelId="{1A8B0E3F-3848-41E6-B6CC-F2507F4506E8}" type="presParOf" srcId="{F68F844C-9180-4690-9F0A-33CD7C89E69B}" destId="{44EA768E-E3D9-4D89-9F36-0A1F8E102293}" srcOrd="4" destOrd="0" presId="urn:microsoft.com/office/officeart/2008/layout/PictureAccentList"/>
    <dgm:cxn modelId="{87F7DBF0-A968-428F-A888-D584D7BD111E}" type="presParOf" srcId="{44EA768E-E3D9-4D89-9F36-0A1F8E102293}" destId="{669280C3-772E-41BA-B069-4922C0B23AE2}" srcOrd="0" destOrd="0" presId="urn:microsoft.com/office/officeart/2008/layout/PictureAccentList"/>
    <dgm:cxn modelId="{B80FB616-BE5F-4511-9C40-C7565B969D68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1427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2314" custLinFactNeighborY="-15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206996AF-860F-4C94-AD57-0B6A8D73CB31}" type="presOf" srcId="{FEA8FB21-1654-474C-8BC2-DE7CC362ED1B}" destId="{3B801F41-E973-4D4B-A7C0-6633979DD07E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79F28116-5721-4558-B04D-6B52B085415E}" type="presOf" srcId="{1147FA92-6FB8-4A4D-9D74-BA968EB74278}" destId="{88CA16B7-4368-493F-96D7-6C59AB4CCC1D}" srcOrd="0" destOrd="0" presId="urn:microsoft.com/office/officeart/2008/layout/PictureAccentList"/>
    <dgm:cxn modelId="{B51D9D22-D8DF-4456-8257-66646D49C15A}" type="presOf" srcId="{0DBA9484-2898-4871-BFB8-08370285DC3F}" destId="{6454A6A0-3FD9-4A0E-A8A2-CC372871039B}" srcOrd="0" destOrd="0" presId="urn:microsoft.com/office/officeart/2008/layout/PictureAccentList"/>
    <dgm:cxn modelId="{7B4C2EA1-38A8-4385-8B60-207B06EED9B8}" type="presOf" srcId="{A937D6D2-8A27-403A-BD5A-EA8581D5C30D}" destId="{10883069-EFD1-4A9D-BC7D-8CF3D35D3755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C9E6CD5B-05B4-4FA4-9FC1-A3B45CC6D84F}" type="presOf" srcId="{6D733693-6611-417C-AEC7-B7BCE28C4DE5}" destId="{52527A74-302C-463F-A232-E3E55AE84750}" srcOrd="0" destOrd="0" presId="urn:microsoft.com/office/officeart/2008/layout/PictureAccentList"/>
    <dgm:cxn modelId="{3071A7BB-E5E1-4B85-8102-16B737AA7B86}" type="presOf" srcId="{056B5623-BD86-4EA3-BE50-F8CD183B8474}" destId="{3FAB492A-06E8-436C-8EA5-90C81FB16335}" srcOrd="0" destOrd="0" presId="urn:microsoft.com/office/officeart/2008/layout/PictureAccentList"/>
    <dgm:cxn modelId="{A64D7DE5-B14C-4DAA-8F0E-AB466076A513}" type="presOf" srcId="{6FEABC7B-7461-4411-B35F-6CBC6D45BE27}" destId="{9A09A8EB-8AAA-4526-B8EE-DA01E97BF22F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EE351974-C934-4554-8B95-0B3A1E41FB9C}" type="presParOf" srcId="{3B801F41-E973-4D4B-A7C0-6633979DD07E}" destId="{61D10E31-D14D-42E0-8F49-CEE73D7843B1}" srcOrd="0" destOrd="0" presId="urn:microsoft.com/office/officeart/2008/layout/PictureAccentList"/>
    <dgm:cxn modelId="{B23A56C2-465F-43F5-B5D6-404B0669BCB1}" type="presParOf" srcId="{61D10E31-D14D-42E0-8F49-CEE73D7843B1}" destId="{4E56F333-E2FD-4424-84C6-A0F0C75D9EBC}" srcOrd="0" destOrd="0" presId="urn:microsoft.com/office/officeart/2008/layout/PictureAccentList"/>
    <dgm:cxn modelId="{C8D5BFF8-4713-410E-ADC3-449069155157}" type="presParOf" srcId="{4E56F333-E2FD-4424-84C6-A0F0C75D9EBC}" destId="{6454A6A0-3FD9-4A0E-A8A2-CC372871039B}" srcOrd="0" destOrd="0" presId="urn:microsoft.com/office/officeart/2008/layout/PictureAccentList"/>
    <dgm:cxn modelId="{D02DEEC2-A690-4FF7-A8AD-F937AFA9E545}" type="presParOf" srcId="{61D10E31-D14D-42E0-8F49-CEE73D7843B1}" destId="{F68F844C-9180-4690-9F0A-33CD7C89E69B}" srcOrd="1" destOrd="0" presId="urn:microsoft.com/office/officeart/2008/layout/PictureAccentList"/>
    <dgm:cxn modelId="{ED60DEDC-0BA4-4FB0-A339-DDDD58DE7687}" type="presParOf" srcId="{F68F844C-9180-4690-9F0A-33CD7C89E69B}" destId="{7F5A1510-4064-44FB-A8F4-DB483758B9BF}" srcOrd="0" destOrd="0" presId="urn:microsoft.com/office/officeart/2008/layout/PictureAccentList"/>
    <dgm:cxn modelId="{30C8BDFC-0EF5-48F1-96D0-E771EC778B07}" type="presParOf" srcId="{7F5A1510-4064-44FB-A8F4-DB483758B9BF}" destId="{C561AD92-B77D-4D3A-896D-9B4AAD777598}" srcOrd="0" destOrd="0" presId="urn:microsoft.com/office/officeart/2008/layout/PictureAccentList"/>
    <dgm:cxn modelId="{7AE00517-A15A-4F85-869C-171446E93BF6}" type="presParOf" srcId="{7F5A1510-4064-44FB-A8F4-DB483758B9BF}" destId="{10883069-EFD1-4A9D-BC7D-8CF3D35D3755}" srcOrd="1" destOrd="0" presId="urn:microsoft.com/office/officeart/2008/layout/PictureAccentList"/>
    <dgm:cxn modelId="{6FC8E290-1F7F-4216-BD17-E924430A58C8}" type="presParOf" srcId="{F68F844C-9180-4690-9F0A-33CD7C89E69B}" destId="{C6EF3AF6-B013-4AB6-BBB5-BE1941491B85}" srcOrd="1" destOrd="0" presId="urn:microsoft.com/office/officeart/2008/layout/PictureAccentList"/>
    <dgm:cxn modelId="{FCC41A94-C279-4F2F-8282-6C3379A6A092}" type="presParOf" srcId="{C6EF3AF6-B013-4AB6-BBB5-BE1941491B85}" destId="{8D7004D4-A59C-467F-AF5D-7C4BE97464AC}" srcOrd="0" destOrd="0" presId="urn:microsoft.com/office/officeart/2008/layout/PictureAccentList"/>
    <dgm:cxn modelId="{165DBEA8-1EB1-4957-92BB-3869B2ACF43F}" type="presParOf" srcId="{C6EF3AF6-B013-4AB6-BBB5-BE1941491B85}" destId="{9A09A8EB-8AAA-4526-B8EE-DA01E97BF22F}" srcOrd="1" destOrd="0" presId="urn:microsoft.com/office/officeart/2008/layout/PictureAccentList"/>
    <dgm:cxn modelId="{724C6E06-1A14-4599-9005-2504D5D09AF0}" type="presParOf" srcId="{F68F844C-9180-4690-9F0A-33CD7C89E69B}" destId="{DA95FE42-C30F-4574-9094-888B61753E62}" srcOrd="2" destOrd="0" presId="urn:microsoft.com/office/officeart/2008/layout/PictureAccentList"/>
    <dgm:cxn modelId="{A4B5EB42-5CC2-4771-A089-EB8E20FE5842}" type="presParOf" srcId="{DA95FE42-C30F-4574-9094-888B61753E62}" destId="{0DC5DF64-AEB9-4034-8B76-56A38D0CBC57}" srcOrd="0" destOrd="0" presId="urn:microsoft.com/office/officeart/2008/layout/PictureAccentList"/>
    <dgm:cxn modelId="{F479443D-077F-4AFA-8DE9-4CC719EFC39D}" type="presParOf" srcId="{DA95FE42-C30F-4574-9094-888B61753E62}" destId="{88CA16B7-4368-493F-96D7-6C59AB4CCC1D}" srcOrd="1" destOrd="0" presId="urn:microsoft.com/office/officeart/2008/layout/PictureAccentList"/>
    <dgm:cxn modelId="{985E5EEE-B2A5-41A7-A179-28477690A01A}" type="presParOf" srcId="{F68F844C-9180-4690-9F0A-33CD7C89E69B}" destId="{89C1BD8C-9103-4481-8B9E-15CDC0518569}" srcOrd="3" destOrd="0" presId="urn:microsoft.com/office/officeart/2008/layout/PictureAccentList"/>
    <dgm:cxn modelId="{16680722-CBE0-4108-AD19-861591C9DCD2}" type="presParOf" srcId="{89C1BD8C-9103-4481-8B9E-15CDC0518569}" destId="{C36D756A-7407-4B06-8DFF-A14B898D015E}" srcOrd="0" destOrd="0" presId="urn:microsoft.com/office/officeart/2008/layout/PictureAccentList"/>
    <dgm:cxn modelId="{5BA5EEF0-243A-45C4-9933-809E0960E6CD}" type="presParOf" srcId="{89C1BD8C-9103-4481-8B9E-15CDC0518569}" destId="{3FAB492A-06E8-436C-8EA5-90C81FB16335}" srcOrd="1" destOrd="0" presId="urn:microsoft.com/office/officeart/2008/layout/PictureAccentList"/>
    <dgm:cxn modelId="{3A09ED35-90D4-4873-B641-ECEC330177E4}" type="presParOf" srcId="{F68F844C-9180-4690-9F0A-33CD7C89E69B}" destId="{44EA768E-E3D9-4D89-9F36-0A1F8E102293}" srcOrd="4" destOrd="0" presId="urn:microsoft.com/office/officeart/2008/layout/PictureAccentList"/>
    <dgm:cxn modelId="{42723077-2E23-42B1-909E-B1BBDA5EB44B}" type="presParOf" srcId="{44EA768E-E3D9-4D89-9F36-0A1F8E102293}" destId="{669280C3-772E-41BA-B069-4922C0B23AE2}" srcOrd="0" destOrd="0" presId="urn:microsoft.com/office/officeart/2008/layout/PictureAccentList"/>
    <dgm:cxn modelId="{1694045A-A6F3-47D8-89EA-11CD147367D2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1427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2314" custLinFactNeighborY="-15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9991E4A9-7F52-410A-926A-23D28302E01B}" type="presOf" srcId="{6FEABC7B-7461-4411-B35F-6CBC6D45BE27}" destId="{9A09A8EB-8AAA-4526-B8EE-DA01E97BF22F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CD278CCC-9030-476A-8BE2-1E0DF3F8F916}" type="presOf" srcId="{0DBA9484-2898-4871-BFB8-08370285DC3F}" destId="{6454A6A0-3FD9-4A0E-A8A2-CC372871039B}" srcOrd="0" destOrd="0" presId="urn:microsoft.com/office/officeart/2008/layout/PictureAccentList"/>
    <dgm:cxn modelId="{B0040A63-86FD-4AD2-BAC2-92E70F6203AE}" type="presOf" srcId="{056B5623-BD86-4EA3-BE50-F8CD183B8474}" destId="{3FAB492A-06E8-436C-8EA5-90C81FB16335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3E9654F5-A11C-4150-B3EE-36FB90547202}" type="presOf" srcId="{1147FA92-6FB8-4A4D-9D74-BA968EB74278}" destId="{88CA16B7-4368-493F-96D7-6C59AB4CCC1D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7331FA86-25E4-4256-A9BF-510AEB59C723}" type="presOf" srcId="{A937D6D2-8A27-403A-BD5A-EA8581D5C30D}" destId="{10883069-EFD1-4A9D-BC7D-8CF3D35D3755}" srcOrd="0" destOrd="0" presId="urn:microsoft.com/office/officeart/2008/layout/PictureAccentList"/>
    <dgm:cxn modelId="{5B416B3E-AFF0-4B9D-810E-B903BD09CE12}" type="presOf" srcId="{6D733693-6611-417C-AEC7-B7BCE28C4DE5}" destId="{52527A74-302C-463F-A232-E3E55AE84750}" srcOrd="0" destOrd="0" presId="urn:microsoft.com/office/officeart/2008/layout/PictureAccentList"/>
    <dgm:cxn modelId="{C7EFC604-02B8-40DE-AEF0-03A35FE7D865}" type="presOf" srcId="{FEA8FB21-1654-474C-8BC2-DE7CC362ED1B}" destId="{3B801F41-E973-4D4B-A7C0-6633979DD07E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A916CCA9-7D20-48C7-9905-D3CBE162A6A2}" type="presParOf" srcId="{3B801F41-E973-4D4B-A7C0-6633979DD07E}" destId="{61D10E31-D14D-42E0-8F49-CEE73D7843B1}" srcOrd="0" destOrd="0" presId="urn:microsoft.com/office/officeart/2008/layout/PictureAccentList"/>
    <dgm:cxn modelId="{380495FE-1BEF-494C-9049-DB73D5849E22}" type="presParOf" srcId="{61D10E31-D14D-42E0-8F49-CEE73D7843B1}" destId="{4E56F333-E2FD-4424-84C6-A0F0C75D9EBC}" srcOrd="0" destOrd="0" presId="urn:microsoft.com/office/officeart/2008/layout/PictureAccentList"/>
    <dgm:cxn modelId="{4739530F-9BAF-4C64-AE7E-5448599ECDDD}" type="presParOf" srcId="{4E56F333-E2FD-4424-84C6-A0F0C75D9EBC}" destId="{6454A6A0-3FD9-4A0E-A8A2-CC372871039B}" srcOrd="0" destOrd="0" presId="urn:microsoft.com/office/officeart/2008/layout/PictureAccentList"/>
    <dgm:cxn modelId="{603E656F-300A-4B35-A43F-564BFF923AFF}" type="presParOf" srcId="{61D10E31-D14D-42E0-8F49-CEE73D7843B1}" destId="{F68F844C-9180-4690-9F0A-33CD7C89E69B}" srcOrd="1" destOrd="0" presId="urn:microsoft.com/office/officeart/2008/layout/PictureAccentList"/>
    <dgm:cxn modelId="{FD202898-6BAC-457E-A007-1F3826A39721}" type="presParOf" srcId="{F68F844C-9180-4690-9F0A-33CD7C89E69B}" destId="{7F5A1510-4064-44FB-A8F4-DB483758B9BF}" srcOrd="0" destOrd="0" presId="urn:microsoft.com/office/officeart/2008/layout/PictureAccentList"/>
    <dgm:cxn modelId="{78FDDE5C-8066-4A7E-87A8-990D5C2D096B}" type="presParOf" srcId="{7F5A1510-4064-44FB-A8F4-DB483758B9BF}" destId="{C561AD92-B77D-4D3A-896D-9B4AAD777598}" srcOrd="0" destOrd="0" presId="urn:microsoft.com/office/officeart/2008/layout/PictureAccentList"/>
    <dgm:cxn modelId="{06EB6004-AC9E-4134-A398-6D65E6B95C04}" type="presParOf" srcId="{7F5A1510-4064-44FB-A8F4-DB483758B9BF}" destId="{10883069-EFD1-4A9D-BC7D-8CF3D35D3755}" srcOrd="1" destOrd="0" presId="urn:microsoft.com/office/officeart/2008/layout/PictureAccentList"/>
    <dgm:cxn modelId="{826F1455-102F-473F-A11D-3E6DDEC80686}" type="presParOf" srcId="{F68F844C-9180-4690-9F0A-33CD7C89E69B}" destId="{C6EF3AF6-B013-4AB6-BBB5-BE1941491B85}" srcOrd="1" destOrd="0" presId="urn:microsoft.com/office/officeart/2008/layout/PictureAccentList"/>
    <dgm:cxn modelId="{FF0D9D2E-11AE-4C7F-B3B6-B7B797BE9AE3}" type="presParOf" srcId="{C6EF3AF6-B013-4AB6-BBB5-BE1941491B85}" destId="{8D7004D4-A59C-467F-AF5D-7C4BE97464AC}" srcOrd="0" destOrd="0" presId="urn:microsoft.com/office/officeart/2008/layout/PictureAccentList"/>
    <dgm:cxn modelId="{E0A1C194-12E2-4005-AE6B-4EF1E1CA1C31}" type="presParOf" srcId="{C6EF3AF6-B013-4AB6-BBB5-BE1941491B85}" destId="{9A09A8EB-8AAA-4526-B8EE-DA01E97BF22F}" srcOrd="1" destOrd="0" presId="urn:microsoft.com/office/officeart/2008/layout/PictureAccentList"/>
    <dgm:cxn modelId="{14B43486-41CB-4BCD-BD5B-F8597683716B}" type="presParOf" srcId="{F68F844C-9180-4690-9F0A-33CD7C89E69B}" destId="{DA95FE42-C30F-4574-9094-888B61753E62}" srcOrd="2" destOrd="0" presId="urn:microsoft.com/office/officeart/2008/layout/PictureAccentList"/>
    <dgm:cxn modelId="{6A53D91E-5576-4199-AFFE-3E9D4E9ED82A}" type="presParOf" srcId="{DA95FE42-C30F-4574-9094-888B61753E62}" destId="{0DC5DF64-AEB9-4034-8B76-56A38D0CBC57}" srcOrd="0" destOrd="0" presId="urn:microsoft.com/office/officeart/2008/layout/PictureAccentList"/>
    <dgm:cxn modelId="{FF063E10-811D-4366-A8A8-C92F90227E3F}" type="presParOf" srcId="{DA95FE42-C30F-4574-9094-888B61753E62}" destId="{88CA16B7-4368-493F-96D7-6C59AB4CCC1D}" srcOrd="1" destOrd="0" presId="urn:microsoft.com/office/officeart/2008/layout/PictureAccentList"/>
    <dgm:cxn modelId="{89F2BAF8-D274-40D5-82B7-BBDA165AC799}" type="presParOf" srcId="{F68F844C-9180-4690-9F0A-33CD7C89E69B}" destId="{89C1BD8C-9103-4481-8B9E-15CDC0518569}" srcOrd="3" destOrd="0" presId="urn:microsoft.com/office/officeart/2008/layout/PictureAccentList"/>
    <dgm:cxn modelId="{8923605E-E668-4C43-B378-2AE0CB35AB07}" type="presParOf" srcId="{89C1BD8C-9103-4481-8B9E-15CDC0518569}" destId="{C36D756A-7407-4B06-8DFF-A14B898D015E}" srcOrd="0" destOrd="0" presId="urn:microsoft.com/office/officeart/2008/layout/PictureAccentList"/>
    <dgm:cxn modelId="{A5A416A2-A5AC-4C9E-9B67-316A5D8023F9}" type="presParOf" srcId="{89C1BD8C-9103-4481-8B9E-15CDC0518569}" destId="{3FAB492A-06E8-436C-8EA5-90C81FB16335}" srcOrd="1" destOrd="0" presId="urn:microsoft.com/office/officeart/2008/layout/PictureAccentList"/>
    <dgm:cxn modelId="{3F93424D-5462-41DC-AFAD-7A052B6E46EC}" type="presParOf" srcId="{F68F844C-9180-4690-9F0A-33CD7C89E69B}" destId="{44EA768E-E3D9-4D89-9F36-0A1F8E102293}" srcOrd="4" destOrd="0" presId="urn:microsoft.com/office/officeart/2008/layout/PictureAccentList"/>
    <dgm:cxn modelId="{C51DF8A8-2864-42A5-BC6C-C7462666F1AD}" type="presParOf" srcId="{44EA768E-E3D9-4D89-9F36-0A1F8E102293}" destId="{669280C3-772E-41BA-B069-4922C0B23AE2}" srcOrd="0" destOrd="0" presId="urn:microsoft.com/office/officeart/2008/layout/PictureAccentList"/>
    <dgm:cxn modelId="{D60A3AC8-AFF1-43EC-B2F8-583473447637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1427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2314" custLinFactNeighborY="-15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498FD93-2690-4DAB-97BD-912632BE7228}" type="presOf" srcId="{6FEABC7B-7461-4411-B35F-6CBC6D45BE27}" destId="{9A09A8EB-8AAA-4526-B8EE-DA01E97BF22F}" srcOrd="0" destOrd="0" presId="urn:microsoft.com/office/officeart/2008/layout/PictureAccentList"/>
    <dgm:cxn modelId="{9F5A3A0F-22E7-4362-8907-C20DF6DB0DCF}" type="presOf" srcId="{1147FA92-6FB8-4A4D-9D74-BA968EB74278}" destId="{88CA16B7-4368-493F-96D7-6C59AB4CCC1D}" srcOrd="0" destOrd="0" presId="urn:microsoft.com/office/officeart/2008/layout/PictureAccentList"/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E8AB62BE-A8E5-4E7A-A90B-729A1FFD8827}" type="presOf" srcId="{056B5623-BD86-4EA3-BE50-F8CD183B8474}" destId="{3FAB492A-06E8-436C-8EA5-90C81FB16335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C3027C55-93C5-40F0-B551-14C16A19E2BA}" type="presOf" srcId="{6D733693-6611-417C-AEC7-B7BCE28C4DE5}" destId="{52527A74-302C-463F-A232-E3E55AE84750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58946EB8-4FF4-4879-8FF6-861571015436}" type="presOf" srcId="{0DBA9484-2898-4871-BFB8-08370285DC3F}" destId="{6454A6A0-3FD9-4A0E-A8A2-CC372871039B}" srcOrd="0" destOrd="0" presId="urn:microsoft.com/office/officeart/2008/layout/PictureAccentList"/>
    <dgm:cxn modelId="{2D2147DB-DFBF-4C2B-A7A0-59944A47BED1}" type="presOf" srcId="{A937D6D2-8A27-403A-BD5A-EA8581D5C30D}" destId="{10883069-EFD1-4A9D-BC7D-8CF3D35D3755}" srcOrd="0" destOrd="0" presId="urn:microsoft.com/office/officeart/2008/layout/PictureAccentList"/>
    <dgm:cxn modelId="{5CEE7432-C3DA-44AD-81D8-14F780EB37A8}" type="presOf" srcId="{FEA8FB21-1654-474C-8BC2-DE7CC362ED1B}" destId="{3B801F41-E973-4D4B-A7C0-6633979DD07E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6E503ECB-2BF2-4FB7-9C30-5BEE0E8209BF}" type="presParOf" srcId="{3B801F41-E973-4D4B-A7C0-6633979DD07E}" destId="{61D10E31-D14D-42E0-8F49-CEE73D7843B1}" srcOrd="0" destOrd="0" presId="urn:microsoft.com/office/officeart/2008/layout/PictureAccentList"/>
    <dgm:cxn modelId="{FEF4A675-7943-4808-80CA-75209C4FC773}" type="presParOf" srcId="{61D10E31-D14D-42E0-8F49-CEE73D7843B1}" destId="{4E56F333-E2FD-4424-84C6-A0F0C75D9EBC}" srcOrd="0" destOrd="0" presId="urn:microsoft.com/office/officeart/2008/layout/PictureAccentList"/>
    <dgm:cxn modelId="{DC67E506-6551-45FD-A1E3-254F928CD31B}" type="presParOf" srcId="{4E56F333-E2FD-4424-84C6-A0F0C75D9EBC}" destId="{6454A6A0-3FD9-4A0E-A8A2-CC372871039B}" srcOrd="0" destOrd="0" presId="urn:microsoft.com/office/officeart/2008/layout/PictureAccentList"/>
    <dgm:cxn modelId="{7376FAE4-C9CA-4427-B69B-2038098011D0}" type="presParOf" srcId="{61D10E31-D14D-42E0-8F49-CEE73D7843B1}" destId="{F68F844C-9180-4690-9F0A-33CD7C89E69B}" srcOrd="1" destOrd="0" presId="urn:microsoft.com/office/officeart/2008/layout/PictureAccentList"/>
    <dgm:cxn modelId="{44A2E927-B0B7-4A9D-A47C-9E528C21C5CF}" type="presParOf" srcId="{F68F844C-9180-4690-9F0A-33CD7C89E69B}" destId="{7F5A1510-4064-44FB-A8F4-DB483758B9BF}" srcOrd="0" destOrd="0" presId="urn:microsoft.com/office/officeart/2008/layout/PictureAccentList"/>
    <dgm:cxn modelId="{4644ADCB-CB3F-4545-86CC-EC852FC2DF5C}" type="presParOf" srcId="{7F5A1510-4064-44FB-A8F4-DB483758B9BF}" destId="{C561AD92-B77D-4D3A-896D-9B4AAD777598}" srcOrd="0" destOrd="0" presId="urn:microsoft.com/office/officeart/2008/layout/PictureAccentList"/>
    <dgm:cxn modelId="{20A7A86D-5FD4-4097-ADFA-431688C08771}" type="presParOf" srcId="{7F5A1510-4064-44FB-A8F4-DB483758B9BF}" destId="{10883069-EFD1-4A9D-BC7D-8CF3D35D3755}" srcOrd="1" destOrd="0" presId="urn:microsoft.com/office/officeart/2008/layout/PictureAccentList"/>
    <dgm:cxn modelId="{541340A4-5AFE-479A-99B3-6F7D197B8BAE}" type="presParOf" srcId="{F68F844C-9180-4690-9F0A-33CD7C89E69B}" destId="{C6EF3AF6-B013-4AB6-BBB5-BE1941491B85}" srcOrd="1" destOrd="0" presId="urn:microsoft.com/office/officeart/2008/layout/PictureAccentList"/>
    <dgm:cxn modelId="{53A082CC-31E2-4E5F-84EA-6CFF68437115}" type="presParOf" srcId="{C6EF3AF6-B013-4AB6-BBB5-BE1941491B85}" destId="{8D7004D4-A59C-467F-AF5D-7C4BE97464AC}" srcOrd="0" destOrd="0" presId="urn:microsoft.com/office/officeart/2008/layout/PictureAccentList"/>
    <dgm:cxn modelId="{CC959421-1177-4CFD-9CAF-6C7D39BFA054}" type="presParOf" srcId="{C6EF3AF6-B013-4AB6-BBB5-BE1941491B85}" destId="{9A09A8EB-8AAA-4526-B8EE-DA01E97BF22F}" srcOrd="1" destOrd="0" presId="urn:microsoft.com/office/officeart/2008/layout/PictureAccentList"/>
    <dgm:cxn modelId="{59D8EAE6-0434-46B0-832E-5CC08C1F7E82}" type="presParOf" srcId="{F68F844C-9180-4690-9F0A-33CD7C89E69B}" destId="{DA95FE42-C30F-4574-9094-888B61753E62}" srcOrd="2" destOrd="0" presId="urn:microsoft.com/office/officeart/2008/layout/PictureAccentList"/>
    <dgm:cxn modelId="{FCBA825F-2117-4B0C-BC76-0A8E3B323DD3}" type="presParOf" srcId="{DA95FE42-C30F-4574-9094-888B61753E62}" destId="{0DC5DF64-AEB9-4034-8B76-56A38D0CBC57}" srcOrd="0" destOrd="0" presId="urn:microsoft.com/office/officeart/2008/layout/PictureAccentList"/>
    <dgm:cxn modelId="{F1A8B7DC-BE25-45C5-994A-09D33D4F9021}" type="presParOf" srcId="{DA95FE42-C30F-4574-9094-888B61753E62}" destId="{88CA16B7-4368-493F-96D7-6C59AB4CCC1D}" srcOrd="1" destOrd="0" presId="urn:microsoft.com/office/officeart/2008/layout/PictureAccentList"/>
    <dgm:cxn modelId="{A87C0AF3-DDB8-458F-97BC-C0E38C81A72C}" type="presParOf" srcId="{F68F844C-9180-4690-9F0A-33CD7C89E69B}" destId="{89C1BD8C-9103-4481-8B9E-15CDC0518569}" srcOrd="3" destOrd="0" presId="urn:microsoft.com/office/officeart/2008/layout/PictureAccentList"/>
    <dgm:cxn modelId="{1FF77167-942C-44F8-84F5-8835BCC64E76}" type="presParOf" srcId="{89C1BD8C-9103-4481-8B9E-15CDC0518569}" destId="{C36D756A-7407-4B06-8DFF-A14B898D015E}" srcOrd="0" destOrd="0" presId="urn:microsoft.com/office/officeart/2008/layout/PictureAccentList"/>
    <dgm:cxn modelId="{817AF0B0-27C8-4E31-B90B-FE1F27206ED8}" type="presParOf" srcId="{89C1BD8C-9103-4481-8B9E-15CDC0518569}" destId="{3FAB492A-06E8-436C-8EA5-90C81FB16335}" srcOrd="1" destOrd="0" presId="urn:microsoft.com/office/officeart/2008/layout/PictureAccentList"/>
    <dgm:cxn modelId="{B15F13C3-227E-45BC-B9BB-0A3DDBE02A9F}" type="presParOf" srcId="{F68F844C-9180-4690-9F0A-33CD7C89E69B}" destId="{44EA768E-E3D9-4D89-9F36-0A1F8E102293}" srcOrd="4" destOrd="0" presId="urn:microsoft.com/office/officeart/2008/layout/PictureAccentList"/>
    <dgm:cxn modelId="{FD4949A5-DAE1-4074-94C8-15EDF66DB85F}" type="presParOf" srcId="{44EA768E-E3D9-4D89-9F36-0A1F8E102293}" destId="{669280C3-772E-41BA-B069-4922C0B23AE2}" srcOrd="0" destOrd="0" presId="urn:microsoft.com/office/officeart/2008/layout/PictureAccentList"/>
    <dgm:cxn modelId="{C7C7FC8A-27E0-4507-88DD-80DAA6D704A9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1427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2314" custLinFactNeighborY="-15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4A4F98-E3BF-4FEA-8C8D-D552CE189D01}" type="presOf" srcId="{1147FA92-6FB8-4A4D-9D74-BA968EB74278}" destId="{88CA16B7-4368-493F-96D7-6C59AB4CCC1D}" srcOrd="0" destOrd="0" presId="urn:microsoft.com/office/officeart/2008/layout/PictureAccentList"/>
    <dgm:cxn modelId="{51420BC4-365A-4BE2-B046-63E3DBDB9EF2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ED7F762D-1D85-4148-9B27-5BE358C65F0D}" type="presOf" srcId="{0DBA9484-2898-4871-BFB8-08370285DC3F}" destId="{6454A6A0-3FD9-4A0E-A8A2-CC372871039B}" srcOrd="0" destOrd="0" presId="urn:microsoft.com/office/officeart/2008/layout/PictureAccentList"/>
    <dgm:cxn modelId="{66C2FA30-6E57-414A-8289-64A24225B24A}" type="presOf" srcId="{056B5623-BD86-4EA3-BE50-F8CD183B8474}" destId="{3FAB492A-06E8-436C-8EA5-90C81FB16335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55AB443F-38CF-4A5F-9E6E-A15343FC25F0}" type="presOf" srcId="{6D733693-6611-417C-AEC7-B7BCE28C4DE5}" destId="{52527A74-302C-463F-A232-E3E55AE84750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E38A1208-7B56-4070-AD94-10E81D30B9BF}" type="presOf" srcId="{6FEABC7B-7461-4411-B35F-6CBC6D45BE27}" destId="{9A09A8EB-8AAA-4526-B8EE-DA01E97BF22F}" srcOrd="0" destOrd="0" presId="urn:microsoft.com/office/officeart/2008/layout/PictureAccentList"/>
    <dgm:cxn modelId="{3A5E62D3-DE91-4DBF-85B7-766C6E621C6D}" type="presOf" srcId="{A937D6D2-8A27-403A-BD5A-EA8581D5C30D}" destId="{10883069-EFD1-4A9D-BC7D-8CF3D35D3755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6B0B0BE5-1D38-46CD-96D2-1BB66F51BB7C}" type="presParOf" srcId="{3B801F41-E973-4D4B-A7C0-6633979DD07E}" destId="{61D10E31-D14D-42E0-8F49-CEE73D7843B1}" srcOrd="0" destOrd="0" presId="urn:microsoft.com/office/officeart/2008/layout/PictureAccentList"/>
    <dgm:cxn modelId="{FD778CBF-3795-43DE-9731-91259DDFE53F}" type="presParOf" srcId="{61D10E31-D14D-42E0-8F49-CEE73D7843B1}" destId="{4E56F333-E2FD-4424-84C6-A0F0C75D9EBC}" srcOrd="0" destOrd="0" presId="urn:microsoft.com/office/officeart/2008/layout/PictureAccentList"/>
    <dgm:cxn modelId="{B2CB3B65-D6DE-433B-BD14-B873221465A1}" type="presParOf" srcId="{4E56F333-E2FD-4424-84C6-A0F0C75D9EBC}" destId="{6454A6A0-3FD9-4A0E-A8A2-CC372871039B}" srcOrd="0" destOrd="0" presId="urn:microsoft.com/office/officeart/2008/layout/PictureAccentList"/>
    <dgm:cxn modelId="{8432FAFD-347E-4D83-A44E-24593D4953B9}" type="presParOf" srcId="{61D10E31-D14D-42E0-8F49-CEE73D7843B1}" destId="{F68F844C-9180-4690-9F0A-33CD7C89E69B}" srcOrd="1" destOrd="0" presId="urn:microsoft.com/office/officeart/2008/layout/PictureAccentList"/>
    <dgm:cxn modelId="{06AC595F-3447-492D-BDED-A614F1C0A28A}" type="presParOf" srcId="{F68F844C-9180-4690-9F0A-33CD7C89E69B}" destId="{7F5A1510-4064-44FB-A8F4-DB483758B9BF}" srcOrd="0" destOrd="0" presId="urn:microsoft.com/office/officeart/2008/layout/PictureAccentList"/>
    <dgm:cxn modelId="{C67A6845-7A03-45D5-8FFD-D036DE575069}" type="presParOf" srcId="{7F5A1510-4064-44FB-A8F4-DB483758B9BF}" destId="{C561AD92-B77D-4D3A-896D-9B4AAD777598}" srcOrd="0" destOrd="0" presId="urn:microsoft.com/office/officeart/2008/layout/PictureAccentList"/>
    <dgm:cxn modelId="{6BDE2D22-1DED-4CD3-993B-D9A2F2456D1F}" type="presParOf" srcId="{7F5A1510-4064-44FB-A8F4-DB483758B9BF}" destId="{10883069-EFD1-4A9D-BC7D-8CF3D35D3755}" srcOrd="1" destOrd="0" presId="urn:microsoft.com/office/officeart/2008/layout/PictureAccentList"/>
    <dgm:cxn modelId="{8188B3A7-F828-4F37-AEBA-307C950C67D5}" type="presParOf" srcId="{F68F844C-9180-4690-9F0A-33CD7C89E69B}" destId="{C6EF3AF6-B013-4AB6-BBB5-BE1941491B85}" srcOrd="1" destOrd="0" presId="urn:microsoft.com/office/officeart/2008/layout/PictureAccentList"/>
    <dgm:cxn modelId="{036E85C5-70A5-465A-9E0D-DCFED711AB6E}" type="presParOf" srcId="{C6EF3AF6-B013-4AB6-BBB5-BE1941491B85}" destId="{8D7004D4-A59C-467F-AF5D-7C4BE97464AC}" srcOrd="0" destOrd="0" presId="urn:microsoft.com/office/officeart/2008/layout/PictureAccentList"/>
    <dgm:cxn modelId="{B5B12D91-57A2-4369-8240-3BF7677A0536}" type="presParOf" srcId="{C6EF3AF6-B013-4AB6-BBB5-BE1941491B85}" destId="{9A09A8EB-8AAA-4526-B8EE-DA01E97BF22F}" srcOrd="1" destOrd="0" presId="urn:microsoft.com/office/officeart/2008/layout/PictureAccentList"/>
    <dgm:cxn modelId="{A20A118C-1253-4B25-BAA2-BDC1500886DA}" type="presParOf" srcId="{F68F844C-9180-4690-9F0A-33CD7C89E69B}" destId="{DA95FE42-C30F-4574-9094-888B61753E62}" srcOrd="2" destOrd="0" presId="urn:microsoft.com/office/officeart/2008/layout/PictureAccentList"/>
    <dgm:cxn modelId="{F9C13953-8BF7-4488-867A-DA6080156627}" type="presParOf" srcId="{DA95FE42-C30F-4574-9094-888B61753E62}" destId="{0DC5DF64-AEB9-4034-8B76-56A38D0CBC57}" srcOrd="0" destOrd="0" presId="urn:microsoft.com/office/officeart/2008/layout/PictureAccentList"/>
    <dgm:cxn modelId="{C12826DE-3906-4831-9058-563A61772206}" type="presParOf" srcId="{DA95FE42-C30F-4574-9094-888B61753E62}" destId="{88CA16B7-4368-493F-96D7-6C59AB4CCC1D}" srcOrd="1" destOrd="0" presId="urn:microsoft.com/office/officeart/2008/layout/PictureAccentList"/>
    <dgm:cxn modelId="{83E3EC7F-CA29-4662-9B59-D7F5ED831EEC}" type="presParOf" srcId="{F68F844C-9180-4690-9F0A-33CD7C89E69B}" destId="{89C1BD8C-9103-4481-8B9E-15CDC0518569}" srcOrd="3" destOrd="0" presId="urn:microsoft.com/office/officeart/2008/layout/PictureAccentList"/>
    <dgm:cxn modelId="{3EBFDFC2-030D-4AA7-BC58-28DD73964777}" type="presParOf" srcId="{89C1BD8C-9103-4481-8B9E-15CDC0518569}" destId="{C36D756A-7407-4B06-8DFF-A14B898D015E}" srcOrd="0" destOrd="0" presId="urn:microsoft.com/office/officeart/2008/layout/PictureAccentList"/>
    <dgm:cxn modelId="{0C1B2F21-E935-4054-B1B2-94CB9ABCD05C}" type="presParOf" srcId="{89C1BD8C-9103-4481-8B9E-15CDC0518569}" destId="{3FAB492A-06E8-436C-8EA5-90C81FB16335}" srcOrd="1" destOrd="0" presId="urn:microsoft.com/office/officeart/2008/layout/PictureAccentList"/>
    <dgm:cxn modelId="{4E2EDB72-CAFC-47BA-A606-2CCBD03E0235}" type="presParOf" srcId="{F68F844C-9180-4690-9F0A-33CD7C89E69B}" destId="{44EA768E-E3D9-4D89-9F36-0A1F8E102293}" srcOrd="4" destOrd="0" presId="urn:microsoft.com/office/officeart/2008/layout/PictureAccentList"/>
    <dgm:cxn modelId="{2C2C31B0-D5E0-4760-AE48-2C953EE26172}" type="presParOf" srcId="{44EA768E-E3D9-4D89-9F36-0A1F8E102293}" destId="{669280C3-772E-41BA-B069-4922C0B23AE2}" srcOrd="0" destOrd="0" presId="urn:microsoft.com/office/officeart/2008/layout/PictureAccentList"/>
    <dgm:cxn modelId="{53F6E8F6-E452-44E7-A30E-86CC7D907F1F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计算思维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基本特征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建模案例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72B4D544-D32C-498E-AD47-6CA1C31FF768}" type="presOf" srcId="{6D733693-6611-417C-AEC7-B7BCE28C4DE5}" destId="{52527A74-302C-463F-A232-E3E55AE84750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56130ACF-8842-49D1-9AF0-69A3641B3382}" type="presOf" srcId="{0DBA9484-2898-4871-BFB8-08370285DC3F}" destId="{6454A6A0-3FD9-4A0E-A8A2-CC372871039B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5B169100-B145-4A43-B870-7CE9EE678EFE}" type="presOf" srcId="{1147FA92-6FB8-4A4D-9D74-BA968EB74278}" destId="{88CA16B7-4368-493F-96D7-6C59AB4CCC1D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F5815F39-5770-4D5A-AD8B-184853C6E751}" type="presOf" srcId="{6FEABC7B-7461-4411-B35F-6CBC6D45BE27}" destId="{9A09A8EB-8AAA-4526-B8EE-DA01E97BF22F}" srcOrd="0" destOrd="0" presId="urn:microsoft.com/office/officeart/2008/layout/PictureAccentList"/>
    <dgm:cxn modelId="{DA2E0095-A125-49EA-938A-44EC60C4B4D3}" type="presOf" srcId="{A937D6D2-8A27-403A-BD5A-EA8581D5C30D}" destId="{10883069-EFD1-4A9D-BC7D-8CF3D35D3755}" srcOrd="0" destOrd="0" presId="urn:microsoft.com/office/officeart/2008/layout/PictureAccentList"/>
    <dgm:cxn modelId="{00C70C1B-05EF-4F60-8AF2-24C3E10EA07C}" type="presOf" srcId="{FEA8FB21-1654-474C-8BC2-DE7CC362ED1B}" destId="{3B801F41-E973-4D4B-A7C0-6633979DD07E}" srcOrd="0" destOrd="0" presId="urn:microsoft.com/office/officeart/2008/layout/PictureAccentList"/>
    <dgm:cxn modelId="{84CA131F-726F-4257-997D-68C92516ADFF}" type="presParOf" srcId="{3B801F41-E973-4D4B-A7C0-6633979DD07E}" destId="{61D10E31-D14D-42E0-8F49-CEE73D7843B1}" srcOrd="0" destOrd="0" presId="urn:microsoft.com/office/officeart/2008/layout/PictureAccentList"/>
    <dgm:cxn modelId="{DC07B769-2B5C-4ADD-87E5-9B59BDAC9E6C}" type="presParOf" srcId="{61D10E31-D14D-42E0-8F49-CEE73D7843B1}" destId="{4E56F333-E2FD-4424-84C6-A0F0C75D9EBC}" srcOrd="0" destOrd="0" presId="urn:microsoft.com/office/officeart/2008/layout/PictureAccentList"/>
    <dgm:cxn modelId="{EACE4339-712C-44FB-865C-6B910967E1B9}" type="presParOf" srcId="{4E56F333-E2FD-4424-84C6-A0F0C75D9EBC}" destId="{6454A6A0-3FD9-4A0E-A8A2-CC372871039B}" srcOrd="0" destOrd="0" presId="urn:microsoft.com/office/officeart/2008/layout/PictureAccentList"/>
    <dgm:cxn modelId="{90AB903F-2B96-4088-9E4E-6DE8A6DC9163}" type="presParOf" srcId="{61D10E31-D14D-42E0-8F49-CEE73D7843B1}" destId="{F68F844C-9180-4690-9F0A-33CD7C89E69B}" srcOrd="1" destOrd="0" presId="urn:microsoft.com/office/officeart/2008/layout/PictureAccentList"/>
    <dgm:cxn modelId="{B0729301-58E0-41C4-AB37-04604DB907A0}" type="presParOf" srcId="{F68F844C-9180-4690-9F0A-33CD7C89E69B}" destId="{7F5A1510-4064-44FB-A8F4-DB483758B9BF}" srcOrd="0" destOrd="0" presId="urn:microsoft.com/office/officeart/2008/layout/PictureAccentList"/>
    <dgm:cxn modelId="{07B0AE9B-8FEB-46E3-8FC4-91AD2DE76FD9}" type="presParOf" srcId="{7F5A1510-4064-44FB-A8F4-DB483758B9BF}" destId="{C561AD92-B77D-4D3A-896D-9B4AAD777598}" srcOrd="0" destOrd="0" presId="urn:microsoft.com/office/officeart/2008/layout/PictureAccentList"/>
    <dgm:cxn modelId="{BA5D0BCA-2C82-491E-B22B-1624D04C0B09}" type="presParOf" srcId="{7F5A1510-4064-44FB-A8F4-DB483758B9BF}" destId="{10883069-EFD1-4A9D-BC7D-8CF3D35D3755}" srcOrd="1" destOrd="0" presId="urn:microsoft.com/office/officeart/2008/layout/PictureAccentList"/>
    <dgm:cxn modelId="{4E80C8EB-AE21-4824-8FA0-B10C394528D1}" type="presParOf" srcId="{F68F844C-9180-4690-9F0A-33CD7C89E69B}" destId="{C6EF3AF6-B013-4AB6-BBB5-BE1941491B85}" srcOrd="1" destOrd="0" presId="urn:microsoft.com/office/officeart/2008/layout/PictureAccentList"/>
    <dgm:cxn modelId="{853F051F-698B-4E94-801B-0F1B701B7966}" type="presParOf" srcId="{C6EF3AF6-B013-4AB6-BBB5-BE1941491B85}" destId="{8D7004D4-A59C-467F-AF5D-7C4BE97464AC}" srcOrd="0" destOrd="0" presId="urn:microsoft.com/office/officeart/2008/layout/PictureAccentList"/>
    <dgm:cxn modelId="{A20B44FB-92E6-4147-887C-6633187F36A1}" type="presParOf" srcId="{C6EF3AF6-B013-4AB6-BBB5-BE1941491B85}" destId="{9A09A8EB-8AAA-4526-B8EE-DA01E97BF22F}" srcOrd="1" destOrd="0" presId="urn:microsoft.com/office/officeart/2008/layout/PictureAccentList"/>
    <dgm:cxn modelId="{4B91C7E7-0191-470D-9423-227150E9F6E8}" type="presParOf" srcId="{F68F844C-9180-4690-9F0A-33CD7C89E69B}" destId="{DA95FE42-C30F-4574-9094-888B61753E62}" srcOrd="2" destOrd="0" presId="urn:microsoft.com/office/officeart/2008/layout/PictureAccentList"/>
    <dgm:cxn modelId="{D2E24ECF-7A7C-4AFD-A5EA-CD7CC388D8E3}" type="presParOf" srcId="{DA95FE42-C30F-4574-9094-888B61753E62}" destId="{0DC5DF64-AEB9-4034-8B76-56A38D0CBC57}" srcOrd="0" destOrd="0" presId="urn:microsoft.com/office/officeart/2008/layout/PictureAccentList"/>
    <dgm:cxn modelId="{89484468-81B0-46F3-88D7-893AC941B2CD}" type="presParOf" srcId="{DA95FE42-C30F-4574-9094-888B61753E62}" destId="{88CA16B7-4368-493F-96D7-6C59AB4CCC1D}" srcOrd="1" destOrd="0" presId="urn:microsoft.com/office/officeart/2008/layout/PictureAccentList"/>
    <dgm:cxn modelId="{02828BCF-48AE-409E-BF30-D1EDA0181098}" type="presParOf" srcId="{F68F844C-9180-4690-9F0A-33CD7C89E69B}" destId="{44EA768E-E3D9-4D89-9F36-0A1F8E102293}" srcOrd="3" destOrd="0" presId="urn:microsoft.com/office/officeart/2008/layout/PictureAccentList"/>
    <dgm:cxn modelId="{3BDD252C-9D2D-45F9-934D-67090ECD6DA1}" type="presParOf" srcId="{44EA768E-E3D9-4D89-9F36-0A1F8E102293}" destId="{669280C3-772E-41BA-B069-4922C0B23AE2}" srcOrd="0" destOrd="0" presId="urn:microsoft.com/office/officeart/2008/layout/PictureAccentList"/>
    <dgm:cxn modelId="{56E5C117-06DF-4219-AC66-934132983E71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3.4.1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图灵机的结构与原理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3.4.2  </a:t>
          </a:r>
          <a:r>
            <a:rPr lang="zh-CN" altLang="zh-CN" sz="2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不完备性与可计算性</a:t>
          </a:r>
          <a:endParaRPr lang="zh-CN" altLang="en-US" sz="26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停机问题与</a:t>
          </a:r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NP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图灵测试与人工智能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3.4.5  </a:t>
          </a:r>
          <a:r>
            <a:rPr 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人工智能研究与应用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1682" custLinFactNeighborY="-4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ACBCCF0-83BB-43F1-92B7-98E881A72D44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92B1AF4B-7AEB-4CAC-9285-F53B2CC24020}" type="presOf" srcId="{6D733693-6611-417C-AEC7-B7BCE28C4DE5}" destId="{52527A74-302C-463F-A232-E3E55AE84750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5AAE6CB3-180A-4111-8A1C-425A2DE4FE67}" type="presOf" srcId="{0DBA9484-2898-4871-BFB8-08370285DC3F}" destId="{6454A6A0-3FD9-4A0E-A8A2-CC372871039B}" srcOrd="0" destOrd="0" presId="urn:microsoft.com/office/officeart/2008/layout/PictureAccentList"/>
    <dgm:cxn modelId="{9E9AAF0D-1362-40E3-BFF6-70B752C99492}" type="presOf" srcId="{056B5623-BD86-4EA3-BE50-F8CD183B8474}" destId="{3FAB492A-06E8-436C-8EA5-90C81FB16335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20378FF4-2B36-47B3-8FDD-A0C5AC355060}" type="presOf" srcId="{A937D6D2-8A27-403A-BD5A-EA8581D5C30D}" destId="{10883069-EFD1-4A9D-BC7D-8CF3D35D3755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2DEE3928-0735-4C0F-A5F8-71DA2C19C967}" type="presOf" srcId="{6FEABC7B-7461-4411-B35F-6CBC6D45BE27}" destId="{9A09A8EB-8AAA-4526-B8EE-DA01E97BF22F}" srcOrd="0" destOrd="0" presId="urn:microsoft.com/office/officeart/2008/layout/PictureAccentList"/>
    <dgm:cxn modelId="{B3E98494-541C-4D0B-A78C-EBA4E186E7E7}" type="presOf" srcId="{1147FA92-6FB8-4A4D-9D74-BA968EB74278}" destId="{88CA16B7-4368-493F-96D7-6C59AB4CCC1D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DF3CEAC7-839E-42F1-88E7-27D3DF5F775A}" type="presParOf" srcId="{3B801F41-E973-4D4B-A7C0-6633979DD07E}" destId="{61D10E31-D14D-42E0-8F49-CEE73D7843B1}" srcOrd="0" destOrd="0" presId="urn:microsoft.com/office/officeart/2008/layout/PictureAccentList"/>
    <dgm:cxn modelId="{7C82A5B1-7829-4D76-A26B-04E62ECABDC4}" type="presParOf" srcId="{61D10E31-D14D-42E0-8F49-CEE73D7843B1}" destId="{4E56F333-E2FD-4424-84C6-A0F0C75D9EBC}" srcOrd="0" destOrd="0" presId="urn:microsoft.com/office/officeart/2008/layout/PictureAccentList"/>
    <dgm:cxn modelId="{FD1477C6-B9BD-498F-A30C-716F50CB41D2}" type="presParOf" srcId="{4E56F333-E2FD-4424-84C6-A0F0C75D9EBC}" destId="{6454A6A0-3FD9-4A0E-A8A2-CC372871039B}" srcOrd="0" destOrd="0" presId="urn:microsoft.com/office/officeart/2008/layout/PictureAccentList"/>
    <dgm:cxn modelId="{BE530C88-5E22-4F29-984B-130958C09BDD}" type="presParOf" srcId="{61D10E31-D14D-42E0-8F49-CEE73D7843B1}" destId="{F68F844C-9180-4690-9F0A-33CD7C89E69B}" srcOrd="1" destOrd="0" presId="urn:microsoft.com/office/officeart/2008/layout/PictureAccentList"/>
    <dgm:cxn modelId="{533346A6-26E3-4F11-B687-E76C2AE3622A}" type="presParOf" srcId="{F68F844C-9180-4690-9F0A-33CD7C89E69B}" destId="{7F5A1510-4064-44FB-A8F4-DB483758B9BF}" srcOrd="0" destOrd="0" presId="urn:microsoft.com/office/officeart/2008/layout/PictureAccentList"/>
    <dgm:cxn modelId="{45E1DCFD-42C9-49F0-B741-09EAB79C4430}" type="presParOf" srcId="{7F5A1510-4064-44FB-A8F4-DB483758B9BF}" destId="{C561AD92-B77D-4D3A-896D-9B4AAD777598}" srcOrd="0" destOrd="0" presId="urn:microsoft.com/office/officeart/2008/layout/PictureAccentList"/>
    <dgm:cxn modelId="{3FE0C242-FF65-4A07-8C98-971EAED0917C}" type="presParOf" srcId="{7F5A1510-4064-44FB-A8F4-DB483758B9BF}" destId="{10883069-EFD1-4A9D-BC7D-8CF3D35D3755}" srcOrd="1" destOrd="0" presId="urn:microsoft.com/office/officeart/2008/layout/PictureAccentList"/>
    <dgm:cxn modelId="{9E5B586A-AB38-4FEE-B632-C3B24AC31C36}" type="presParOf" srcId="{F68F844C-9180-4690-9F0A-33CD7C89E69B}" destId="{C6EF3AF6-B013-4AB6-BBB5-BE1941491B85}" srcOrd="1" destOrd="0" presId="urn:microsoft.com/office/officeart/2008/layout/PictureAccentList"/>
    <dgm:cxn modelId="{92E30E49-0F04-4E52-9C0E-B76B5FD23AB5}" type="presParOf" srcId="{C6EF3AF6-B013-4AB6-BBB5-BE1941491B85}" destId="{8D7004D4-A59C-467F-AF5D-7C4BE97464AC}" srcOrd="0" destOrd="0" presId="urn:microsoft.com/office/officeart/2008/layout/PictureAccentList"/>
    <dgm:cxn modelId="{17271A98-3B41-4171-89E7-FD653F7BABBC}" type="presParOf" srcId="{C6EF3AF6-B013-4AB6-BBB5-BE1941491B85}" destId="{9A09A8EB-8AAA-4526-B8EE-DA01E97BF22F}" srcOrd="1" destOrd="0" presId="urn:microsoft.com/office/officeart/2008/layout/PictureAccentList"/>
    <dgm:cxn modelId="{9851E75E-F252-4DAD-B927-AF5C3937E6E0}" type="presParOf" srcId="{F68F844C-9180-4690-9F0A-33CD7C89E69B}" destId="{DA95FE42-C30F-4574-9094-888B61753E62}" srcOrd="2" destOrd="0" presId="urn:microsoft.com/office/officeart/2008/layout/PictureAccentList"/>
    <dgm:cxn modelId="{69D71468-471B-44A0-9C1C-99079394DB18}" type="presParOf" srcId="{DA95FE42-C30F-4574-9094-888B61753E62}" destId="{0DC5DF64-AEB9-4034-8B76-56A38D0CBC57}" srcOrd="0" destOrd="0" presId="urn:microsoft.com/office/officeart/2008/layout/PictureAccentList"/>
    <dgm:cxn modelId="{74976297-4267-4EC6-8970-60B2E352235F}" type="presParOf" srcId="{DA95FE42-C30F-4574-9094-888B61753E62}" destId="{88CA16B7-4368-493F-96D7-6C59AB4CCC1D}" srcOrd="1" destOrd="0" presId="urn:microsoft.com/office/officeart/2008/layout/PictureAccentList"/>
    <dgm:cxn modelId="{7F7A3EF8-8286-4BA8-AFB3-4F86B5357BAA}" type="presParOf" srcId="{F68F844C-9180-4690-9F0A-33CD7C89E69B}" destId="{89C1BD8C-9103-4481-8B9E-15CDC0518569}" srcOrd="3" destOrd="0" presId="urn:microsoft.com/office/officeart/2008/layout/PictureAccentList"/>
    <dgm:cxn modelId="{357C5D2A-03B1-4D94-BE62-06E7B7305614}" type="presParOf" srcId="{89C1BD8C-9103-4481-8B9E-15CDC0518569}" destId="{C36D756A-7407-4B06-8DFF-A14B898D015E}" srcOrd="0" destOrd="0" presId="urn:microsoft.com/office/officeart/2008/layout/PictureAccentList"/>
    <dgm:cxn modelId="{2ED0DAE0-9E25-41FB-958A-D30090F01934}" type="presParOf" srcId="{89C1BD8C-9103-4481-8B9E-15CDC0518569}" destId="{3FAB492A-06E8-436C-8EA5-90C81FB16335}" srcOrd="1" destOrd="0" presId="urn:microsoft.com/office/officeart/2008/layout/PictureAccentList"/>
    <dgm:cxn modelId="{19D42E43-431B-443D-9DA0-E0DAD4BC138B}" type="presParOf" srcId="{F68F844C-9180-4690-9F0A-33CD7C89E69B}" destId="{44EA768E-E3D9-4D89-9F36-0A1F8E102293}" srcOrd="4" destOrd="0" presId="urn:microsoft.com/office/officeart/2008/layout/PictureAccentList"/>
    <dgm:cxn modelId="{C62B03B0-3492-493F-95B6-6875AA2D68AA}" type="presParOf" srcId="{44EA768E-E3D9-4D89-9F36-0A1F8E102293}" destId="{669280C3-772E-41BA-B069-4922C0B23AE2}" srcOrd="0" destOrd="0" presId="urn:microsoft.com/office/officeart/2008/layout/PictureAccentList"/>
    <dgm:cxn modelId="{1C5C38F4-1A94-4C7F-935C-15FB24374A3B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3.4.1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图灵机的结构与原理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3.4.2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不完备性与可计算性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3.4.3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停机问题与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NP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3.4.4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图灵测试与人工智能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3.4.5  </a:t>
          </a:r>
          <a:r>
            <a:rPr 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人工智能研究与应用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1682" custLinFactNeighborY="-4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76BBD716-FE77-4A77-B166-FE0D134D355A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47211431-B97E-4524-93F4-7860D9DCE8C1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1F3D9463-6354-42F7-BFD5-F412B1C874FE}" type="presOf" srcId="{6D733693-6611-417C-AEC7-B7BCE28C4DE5}" destId="{52527A74-302C-463F-A232-E3E55AE84750}" srcOrd="0" destOrd="0" presId="urn:microsoft.com/office/officeart/2008/layout/PictureAccentList"/>
    <dgm:cxn modelId="{B675CA9B-27AE-41C8-8D62-EC5EA7A230E0}" type="presOf" srcId="{FEA8FB21-1654-474C-8BC2-DE7CC362ED1B}" destId="{3B801F41-E973-4D4B-A7C0-6633979DD07E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6FFBBCAB-0578-4A1E-828F-ECA6EC035067}" type="presOf" srcId="{0DBA9484-2898-4871-BFB8-08370285DC3F}" destId="{6454A6A0-3FD9-4A0E-A8A2-CC372871039B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BD295906-A897-4171-98F7-52EB384A693E}" type="presOf" srcId="{056B5623-BD86-4EA3-BE50-F8CD183B8474}" destId="{3FAB492A-06E8-436C-8EA5-90C81FB16335}" srcOrd="0" destOrd="0" presId="urn:microsoft.com/office/officeart/2008/layout/PictureAccentList"/>
    <dgm:cxn modelId="{1962A11D-7906-4D89-8913-3F623F84D3B9}" type="presOf" srcId="{A937D6D2-8A27-403A-BD5A-EA8581D5C30D}" destId="{10883069-EFD1-4A9D-BC7D-8CF3D35D3755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5B46891C-4ACC-42BB-BB14-88BEA972200E}" type="presParOf" srcId="{3B801F41-E973-4D4B-A7C0-6633979DD07E}" destId="{61D10E31-D14D-42E0-8F49-CEE73D7843B1}" srcOrd="0" destOrd="0" presId="urn:microsoft.com/office/officeart/2008/layout/PictureAccentList"/>
    <dgm:cxn modelId="{9E446BE9-C5ED-4DC7-AFE4-D6EF25CF056F}" type="presParOf" srcId="{61D10E31-D14D-42E0-8F49-CEE73D7843B1}" destId="{4E56F333-E2FD-4424-84C6-A0F0C75D9EBC}" srcOrd="0" destOrd="0" presId="urn:microsoft.com/office/officeart/2008/layout/PictureAccentList"/>
    <dgm:cxn modelId="{700CF257-FC07-4C91-995F-B25EB81A9014}" type="presParOf" srcId="{4E56F333-E2FD-4424-84C6-A0F0C75D9EBC}" destId="{6454A6A0-3FD9-4A0E-A8A2-CC372871039B}" srcOrd="0" destOrd="0" presId="urn:microsoft.com/office/officeart/2008/layout/PictureAccentList"/>
    <dgm:cxn modelId="{BDBF0309-47C1-44B9-BC6C-93663204817E}" type="presParOf" srcId="{61D10E31-D14D-42E0-8F49-CEE73D7843B1}" destId="{F68F844C-9180-4690-9F0A-33CD7C89E69B}" srcOrd="1" destOrd="0" presId="urn:microsoft.com/office/officeart/2008/layout/PictureAccentList"/>
    <dgm:cxn modelId="{5D25AFE6-D415-4D6B-8157-0B13B4C57B65}" type="presParOf" srcId="{F68F844C-9180-4690-9F0A-33CD7C89E69B}" destId="{7F5A1510-4064-44FB-A8F4-DB483758B9BF}" srcOrd="0" destOrd="0" presId="urn:microsoft.com/office/officeart/2008/layout/PictureAccentList"/>
    <dgm:cxn modelId="{CFF4A7DA-F21C-45C6-8619-99FF487F4285}" type="presParOf" srcId="{7F5A1510-4064-44FB-A8F4-DB483758B9BF}" destId="{C561AD92-B77D-4D3A-896D-9B4AAD777598}" srcOrd="0" destOrd="0" presId="urn:microsoft.com/office/officeart/2008/layout/PictureAccentList"/>
    <dgm:cxn modelId="{BB37CEDF-D331-4BF5-804E-B3F7970D17BB}" type="presParOf" srcId="{7F5A1510-4064-44FB-A8F4-DB483758B9BF}" destId="{10883069-EFD1-4A9D-BC7D-8CF3D35D3755}" srcOrd="1" destOrd="0" presId="urn:microsoft.com/office/officeart/2008/layout/PictureAccentList"/>
    <dgm:cxn modelId="{4515EBB3-5248-482D-ADA5-A6FCA585A102}" type="presParOf" srcId="{F68F844C-9180-4690-9F0A-33CD7C89E69B}" destId="{C6EF3AF6-B013-4AB6-BBB5-BE1941491B85}" srcOrd="1" destOrd="0" presId="urn:microsoft.com/office/officeart/2008/layout/PictureAccentList"/>
    <dgm:cxn modelId="{DD7B6303-1936-4E3A-8734-55733E73449A}" type="presParOf" srcId="{C6EF3AF6-B013-4AB6-BBB5-BE1941491B85}" destId="{8D7004D4-A59C-467F-AF5D-7C4BE97464AC}" srcOrd="0" destOrd="0" presId="urn:microsoft.com/office/officeart/2008/layout/PictureAccentList"/>
    <dgm:cxn modelId="{522393EB-F331-4E88-8E63-C7B8F7B77A0C}" type="presParOf" srcId="{C6EF3AF6-B013-4AB6-BBB5-BE1941491B85}" destId="{9A09A8EB-8AAA-4526-B8EE-DA01E97BF22F}" srcOrd="1" destOrd="0" presId="urn:microsoft.com/office/officeart/2008/layout/PictureAccentList"/>
    <dgm:cxn modelId="{963C74F9-FFB2-4789-BD82-281BF9729DA6}" type="presParOf" srcId="{F68F844C-9180-4690-9F0A-33CD7C89E69B}" destId="{DA95FE42-C30F-4574-9094-888B61753E62}" srcOrd="2" destOrd="0" presId="urn:microsoft.com/office/officeart/2008/layout/PictureAccentList"/>
    <dgm:cxn modelId="{3A235CF8-066A-4C6F-8CB0-34AD14B65B06}" type="presParOf" srcId="{DA95FE42-C30F-4574-9094-888B61753E62}" destId="{0DC5DF64-AEB9-4034-8B76-56A38D0CBC57}" srcOrd="0" destOrd="0" presId="urn:microsoft.com/office/officeart/2008/layout/PictureAccentList"/>
    <dgm:cxn modelId="{4224F039-BDEF-4F34-946E-035D396AABD1}" type="presParOf" srcId="{DA95FE42-C30F-4574-9094-888B61753E62}" destId="{88CA16B7-4368-493F-96D7-6C59AB4CCC1D}" srcOrd="1" destOrd="0" presId="urn:microsoft.com/office/officeart/2008/layout/PictureAccentList"/>
    <dgm:cxn modelId="{8982D1EF-DEA4-4355-BD6A-D3405B1AAF90}" type="presParOf" srcId="{F68F844C-9180-4690-9F0A-33CD7C89E69B}" destId="{89C1BD8C-9103-4481-8B9E-15CDC0518569}" srcOrd="3" destOrd="0" presId="urn:microsoft.com/office/officeart/2008/layout/PictureAccentList"/>
    <dgm:cxn modelId="{25834D9E-33E7-4429-9AC9-93DAFEDCC110}" type="presParOf" srcId="{89C1BD8C-9103-4481-8B9E-15CDC0518569}" destId="{C36D756A-7407-4B06-8DFF-A14B898D015E}" srcOrd="0" destOrd="0" presId="urn:microsoft.com/office/officeart/2008/layout/PictureAccentList"/>
    <dgm:cxn modelId="{500D9B3F-F182-4EA4-81BF-C3D14031D45E}" type="presParOf" srcId="{89C1BD8C-9103-4481-8B9E-15CDC0518569}" destId="{3FAB492A-06E8-436C-8EA5-90C81FB16335}" srcOrd="1" destOrd="0" presId="urn:microsoft.com/office/officeart/2008/layout/PictureAccentList"/>
    <dgm:cxn modelId="{4A0B9EAE-5304-4023-8115-79E7A56C4BD3}" type="presParOf" srcId="{F68F844C-9180-4690-9F0A-33CD7C89E69B}" destId="{44EA768E-E3D9-4D89-9F36-0A1F8E102293}" srcOrd="4" destOrd="0" presId="urn:microsoft.com/office/officeart/2008/layout/PictureAccentList"/>
    <dgm:cxn modelId="{70F9A7BB-DF5E-4EB9-99D6-02635E11BD4B}" type="presParOf" srcId="{44EA768E-E3D9-4D89-9F36-0A1F8E102293}" destId="{669280C3-772E-41BA-B069-4922C0B23AE2}" srcOrd="0" destOrd="0" presId="urn:microsoft.com/office/officeart/2008/layout/PictureAccentList"/>
    <dgm:cxn modelId="{392FE48D-3C0D-4656-80BD-8644B6517A90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zh-CN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3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3.4.1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图灵机的结构与原理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3.4.2  </a:t>
          </a:r>
          <a:r>
            <a:rPr lang="zh-CN" altLang="zh-CN" sz="26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不完备性与可计算性</a:t>
          </a:r>
          <a:endParaRPr lang="zh-CN" altLang="en-US" sz="26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3.4.3  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停机问题与</a:t>
          </a:r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NP</a:t>
          </a:r>
          <a:r>
            <a:rPr lang="zh-CN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问题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056B5623-BD86-4EA3-BE50-F8CD183B8474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3.4.4  </a:t>
          </a:r>
          <a:r>
            <a:rPr lang="zh-CN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图灵测试与人工智能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8E3D1-2DDA-4366-BF8C-14392F731701}" type="par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FC7BD2CA-387E-430B-9634-4035DE6A8EC7}" type="sibTrans" cxnId="{B32C0FAA-8962-4900-8CAE-D5A115E875CE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3.4.5  </a:t>
          </a:r>
          <a:r>
            <a:rPr lang="zh-CN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人工智能研究与应用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5" custLinFactNeighborX="-44438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5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5" custLinFactNeighborX="-43131" custLinFactNeighborY="-1307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5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5" custLinFactNeighborX="-44438" custLinFactNeighborY="-1307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5" custScaleX="116974" custLinFactNeighborX="1580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C1BD8C-9103-4481-8B9E-15CDC0518569}" type="pres">
      <dgm:prSet presAssocID="{056B5623-BD86-4EA3-BE50-F8CD183B8474}" presName="childComposite" presStyleCnt="0">
        <dgm:presLayoutVars>
          <dgm:chMax val="0"/>
          <dgm:chPref val="0"/>
        </dgm:presLayoutVars>
      </dgm:prSet>
      <dgm:spPr/>
    </dgm:pt>
    <dgm:pt modelId="{C36D756A-7407-4B06-8DFF-A14B898D015E}" type="pres">
      <dgm:prSet presAssocID="{056B5623-BD86-4EA3-BE50-F8CD183B8474}" presName="Image" presStyleLbl="node1" presStyleIdx="3" presStyleCnt="5" custLinFactNeighborX="-40808" custLinFactNeighborY="-1307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FAB492A-06E8-436C-8EA5-90C81FB16335}" type="pres">
      <dgm:prSet presAssocID="{056B5623-BD86-4EA3-BE50-F8CD183B8474}" presName="childText" presStyleLbl="lnNode1" presStyleIdx="3" presStyleCnt="5" custScaleX="118538" custLinFactNeighborX="2528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4" presStyleCnt="5" custLinFactNeighborX="-47052" custLinFactNeighborY="8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4" presStyleCnt="5" custScaleX="118258" custLinFactNeighborX="1682" custLinFactNeighborY="-4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BAEAC1-6444-40AB-B68A-C17FDF34F1E6}" type="presOf" srcId="{A937D6D2-8A27-403A-BD5A-EA8581D5C30D}" destId="{10883069-EFD1-4A9D-BC7D-8CF3D35D3755}" srcOrd="0" destOrd="0" presId="urn:microsoft.com/office/officeart/2008/layout/PictureAccentList"/>
    <dgm:cxn modelId="{D4622492-0E84-4A35-A811-C05D16947FF5}" srcId="{0DBA9484-2898-4871-BFB8-08370285DC3F}" destId="{6D733693-6611-417C-AEC7-B7BCE28C4DE5}" srcOrd="4" destOrd="0" parTransId="{55FBD7F4-0547-4B40-B3AD-460A5EC76BBA}" sibTransId="{CED571CA-783C-4F48-9BB5-80A4B3313280}"/>
    <dgm:cxn modelId="{89627CDC-3E1F-4548-BF1F-2343CB568197}" type="presOf" srcId="{1147FA92-6FB8-4A4D-9D74-BA968EB74278}" destId="{88CA16B7-4368-493F-96D7-6C59AB4CCC1D}" srcOrd="0" destOrd="0" presId="urn:microsoft.com/office/officeart/2008/layout/PictureAccentList"/>
    <dgm:cxn modelId="{58DBD998-AC75-4205-90F5-FB35A14BC829}" type="presOf" srcId="{6FEABC7B-7461-4411-B35F-6CBC6D45BE27}" destId="{9A09A8EB-8AAA-4526-B8EE-DA01E97BF22F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59B69E87-BD8A-4907-AD7A-3D90E4C55D41}" type="presOf" srcId="{0DBA9484-2898-4871-BFB8-08370285DC3F}" destId="{6454A6A0-3FD9-4A0E-A8A2-CC372871039B}" srcOrd="0" destOrd="0" presId="urn:microsoft.com/office/officeart/2008/layout/PictureAccentList"/>
    <dgm:cxn modelId="{30E829A0-B5EB-4D61-9362-5E34295DC091}" type="presOf" srcId="{FEA8FB21-1654-474C-8BC2-DE7CC362ED1B}" destId="{3B801F41-E973-4D4B-A7C0-6633979DD07E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E88B8474-5B22-4C25-8FA7-3456DE3D1441}" type="presOf" srcId="{6D733693-6611-417C-AEC7-B7BCE28C4DE5}" destId="{52527A74-302C-463F-A232-E3E55AE84750}" srcOrd="0" destOrd="0" presId="urn:microsoft.com/office/officeart/2008/layout/PictureAccentList"/>
    <dgm:cxn modelId="{24E61C73-5694-44B7-AC4B-564F7E504539}" type="presOf" srcId="{056B5623-BD86-4EA3-BE50-F8CD183B8474}" destId="{3FAB492A-06E8-436C-8EA5-90C81FB16335}" srcOrd="0" destOrd="0" presId="urn:microsoft.com/office/officeart/2008/layout/PictureAccentList"/>
    <dgm:cxn modelId="{B32C0FAA-8962-4900-8CAE-D5A115E875CE}" srcId="{0DBA9484-2898-4871-BFB8-08370285DC3F}" destId="{056B5623-BD86-4EA3-BE50-F8CD183B8474}" srcOrd="3" destOrd="0" parTransId="{C5E8E3D1-2DDA-4366-BF8C-14392F731701}" sibTransId="{FC7BD2CA-387E-430B-9634-4035DE6A8EC7}"/>
    <dgm:cxn modelId="{DA5175A7-ABE0-4982-A2EF-E000A1F75CF9}" type="presParOf" srcId="{3B801F41-E973-4D4B-A7C0-6633979DD07E}" destId="{61D10E31-D14D-42E0-8F49-CEE73D7843B1}" srcOrd="0" destOrd="0" presId="urn:microsoft.com/office/officeart/2008/layout/PictureAccentList"/>
    <dgm:cxn modelId="{0797DCDD-A9CA-4276-8710-C010E65FFDA9}" type="presParOf" srcId="{61D10E31-D14D-42E0-8F49-CEE73D7843B1}" destId="{4E56F333-E2FD-4424-84C6-A0F0C75D9EBC}" srcOrd="0" destOrd="0" presId="urn:microsoft.com/office/officeart/2008/layout/PictureAccentList"/>
    <dgm:cxn modelId="{E4FA59F1-04DF-4BFD-AFF3-0D54E1A2EF04}" type="presParOf" srcId="{4E56F333-E2FD-4424-84C6-A0F0C75D9EBC}" destId="{6454A6A0-3FD9-4A0E-A8A2-CC372871039B}" srcOrd="0" destOrd="0" presId="urn:microsoft.com/office/officeart/2008/layout/PictureAccentList"/>
    <dgm:cxn modelId="{85871E1F-8C08-49E4-9B1D-1B208D00DED0}" type="presParOf" srcId="{61D10E31-D14D-42E0-8F49-CEE73D7843B1}" destId="{F68F844C-9180-4690-9F0A-33CD7C89E69B}" srcOrd="1" destOrd="0" presId="urn:microsoft.com/office/officeart/2008/layout/PictureAccentList"/>
    <dgm:cxn modelId="{787C54ED-C0FE-4048-A3B1-2DC4B46529A8}" type="presParOf" srcId="{F68F844C-9180-4690-9F0A-33CD7C89E69B}" destId="{7F5A1510-4064-44FB-A8F4-DB483758B9BF}" srcOrd="0" destOrd="0" presId="urn:microsoft.com/office/officeart/2008/layout/PictureAccentList"/>
    <dgm:cxn modelId="{5A0E32E6-ECF9-4D41-86DE-BE1826A4A034}" type="presParOf" srcId="{7F5A1510-4064-44FB-A8F4-DB483758B9BF}" destId="{C561AD92-B77D-4D3A-896D-9B4AAD777598}" srcOrd="0" destOrd="0" presId="urn:microsoft.com/office/officeart/2008/layout/PictureAccentList"/>
    <dgm:cxn modelId="{57DFB043-4EF2-4F3E-B37F-279AC96F715B}" type="presParOf" srcId="{7F5A1510-4064-44FB-A8F4-DB483758B9BF}" destId="{10883069-EFD1-4A9D-BC7D-8CF3D35D3755}" srcOrd="1" destOrd="0" presId="urn:microsoft.com/office/officeart/2008/layout/PictureAccentList"/>
    <dgm:cxn modelId="{1DD60E4C-C0A9-400E-AD3C-6AB27A079447}" type="presParOf" srcId="{F68F844C-9180-4690-9F0A-33CD7C89E69B}" destId="{C6EF3AF6-B013-4AB6-BBB5-BE1941491B85}" srcOrd="1" destOrd="0" presId="urn:microsoft.com/office/officeart/2008/layout/PictureAccentList"/>
    <dgm:cxn modelId="{74F0FB3E-96A3-437B-A42F-542917343A80}" type="presParOf" srcId="{C6EF3AF6-B013-4AB6-BBB5-BE1941491B85}" destId="{8D7004D4-A59C-467F-AF5D-7C4BE97464AC}" srcOrd="0" destOrd="0" presId="urn:microsoft.com/office/officeart/2008/layout/PictureAccentList"/>
    <dgm:cxn modelId="{B44296A1-BB6E-4DBC-8B23-26D0025EE973}" type="presParOf" srcId="{C6EF3AF6-B013-4AB6-BBB5-BE1941491B85}" destId="{9A09A8EB-8AAA-4526-B8EE-DA01E97BF22F}" srcOrd="1" destOrd="0" presId="urn:microsoft.com/office/officeart/2008/layout/PictureAccentList"/>
    <dgm:cxn modelId="{A7C7FE0E-6E7F-4E9F-B4B9-5A350E774279}" type="presParOf" srcId="{F68F844C-9180-4690-9F0A-33CD7C89E69B}" destId="{DA95FE42-C30F-4574-9094-888B61753E62}" srcOrd="2" destOrd="0" presId="urn:microsoft.com/office/officeart/2008/layout/PictureAccentList"/>
    <dgm:cxn modelId="{18658609-2A6A-455A-B67C-3CA26A4BDCF1}" type="presParOf" srcId="{DA95FE42-C30F-4574-9094-888B61753E62}" destId="{0DC5DF64-AEB9-4034-8B76-56A38D0CBC57}" srcOrd="0" destOrd="0" presId="urn:microsoft.com/office/officeart/2008/layout/PictureAccentList"/>
    <dgm:cxn modelId="{3629DACB-391B-42E6-AC67-1725EE51D62F}" type="presParOf" srcId="{DA95FE42-C30F-4574-9094-888B61753E62}" destId="{88CA16B7-4368-493F-96D7-6C59AB4CCC1D}" srcOrd="1" destOrd="0" presId="urn:microsoft.com/office/officeart/2008/layout/PictureAccentList"/>
    <dgm:cxn modelId="{256B624C-A557-41A6-B575-863B38B9A36B}" type="presParOf" srcId="{F68F844C-9180-4690-9F0A-33CD7C89E69B}" destId="{89C1BD8C-9103-4481-8B9E-15CDC0518569}" srcOrd="3" destOrd="0" presId="urn:microsoft.com/office/officeart/2008/layout/PictureAccentList"/>
    <dgm:cxn modelId="{2C0F1DF4-C4F1-4DFC-B444-531135857689}" type="presParOf" srcId="{89C1BD8C-9103-4481-8B9E-15CDC0518569}" destId="{C36D756A-7407-4B06-8DFF-A14B898D015E}" srcOrd="0" destOrd="0" presId="urn:microsoft.com/office/officeart/2008/layout/PictureAccentList"/>
    <dgm:cxn modelId="{FA32AD99-94DA-4653-BEE5-5F8B38B1ECD0}" type="presParOf" srcId="{89C1BD8C-9103-4481-8B9E-15CDC0518569}" destId="{3FAB492A-06E8-436C-8EA5-90C81FB16335}" srcOrd="1" destOrd="0" presId="urn:microsoft.com/office/officeart/2008/layout/PictureAccentList"/>
    <dgm:cxn modelId="{187D5825-5525-4F2F-B451-160EC1023F85}" type="presParOf" srcId="{F68F844C-9180-4690-9F0A-33CD7C89E69B}" destId="{44EA768E-E3D9-4D89-9F36-0A1F8E102293}" srcOrd="4" destOrd="0" presId="urn:microsoft.com/office/officeart/2008/layout/PictureAccentList"/>
    <dgm:cxn modelId="{347127D8-8475-4506-9062-C68D1FDF840E}" type="presParOf" srcId="{44EA768E-E3D9-4D89-9F36-0A1F8E102293}" destId="{669280C3-772E-41BA-B069-4922C0B23AE2}" srcOrd="0" destOrd="0" presId="urn:microsoft.com/office/officeart/2008/layout/PictureAccentList"/>
    <dgm:cxn modelId="{9B5D29EF-CFAD-4780-9ED4-4178EAE0BE9E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C6DEA4-E092-4FE2-B2CF-8B514C7725A8}">
      <dsp:nvSpPr>
        <dsp:cNvPr id="0" name=""/>
        <dsp:cNvSpPr/>
      </dsp:nvSpPr>
      <dsp:spPr>
        <a:xfrm>
          <a:off x="332405" y="1919"/>
          <a:ext cx="6281793" cy="1154087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3.1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基本特征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2405" y="1919"/>
        <a:ext cx="6281793" cy="1154087"/>
      </dsp:txXfrm>
    </dsp:sp>
    <dsp:sp modelId="{8D7004D4-A59C-467F-AF5D-7C4BE97464AC}">
      <dsp:nvSpPr>
        <dsp:cNvPr id="0" name=""/>
        <dsp:cNvSpPr/>
      </dsp:nvSpPr>
      <dsp:spPr>
        <a:xfrm>
          <a:off x="0" y="1356252"/>
          <a:ext cx="1154087" cy="115408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016671" y="1348659"/>
          <a:ext cx="5830836" cy="115408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建模案例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6671" y="1348659"/>
        <a:ext cx="5830836" cy="1154087"/>
      </dsp:txXfrm>
    </dsp:sp>
    <dsp:sp modelId="{0DC5DF64-AEB9-4034-8B76-56A38D0CBC57}">
      <dsp:nvSpPr>
        <dsp:cNvPr id="0" name=""/>
        <dsp:cNvSpPr/>
      </dsp:nvSpPr>
      <dsp:spPr>
        <a:xfrm>
          <a:off x="0" y="2641237"/>
          <a:ext cx="1154087" cy="115408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024765" y="2626153"/>
          <a:ext cx="5782528" cy="1154087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24765" y="2626153"/>
        <a:ext cx="5782528" cy="1154087"/>
      </dsp:txXfrm>
    </dsp:sp>
    <dsp:sp modelId="{669280C3-772E-41BA-B069-4922C0B23AE2}">
      <dsp:nvSpPr>
        <dsp:cNvPr id="0" name=""/>
        <dsp:cNvSpPr/>
      </dsp:nvSpPr>
      <dsp:spPr>
        <a:xfrm>
          <a:off x="0" y="3948992"/>
          <a:ext cx="1154087" cy="115408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016570" y="3948899"/>
          <a:ext cx="5763912" cy="115408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6570" y="3948899"/>
        <a:ext cx="5763912" cy="1154087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1068868" y="66"/>
          <a:ext cx="5649725" cy="81359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68868" y="66"/>
        <a:ext cx="5649725" cy="813593"/>
      </dsp:txXfrm>
    </dsp:sp>
    <dsp:sp modelId="{C561AD92-B77D-4D3A-896D-9B4AAD777598}">
      <dsp:nvSpPr>
        <dsp:cNvPr id="0" name=""/>
        <dsp:cNvSpPr/>
      </dsp:nvSpPr>
      <dsp:spPr>
        <a:xfrm>
          <a:off x="1127795" y="960106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2095509" y="960106"/>
          <a:ext cx="465944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5509" y="960106"/>
        <a:ext cx="4659444" cy="813593"/>
      </dsp:txXfrm>
    </dsp:sp>
    <dsp:sp modelId="{8D7004D4-A59C-467F-AF5D-7C4BE97464AC}">
      <dsp:nvSpPr>
        <dsp:cNvPr id="0" name=""/>
        <dsp:cNvSpPr/>
      </dsp:nvSpPr>
      <dsp:spPr>
        <a:xfrm>
          <a:off x="1151733" y="186069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2115564" y="1860698"/>
          <a:ext cx="4632837" cy="813593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5564" y="1860698"/>
        <a:ext cx="4632837" cy="813593"/>
      </dsp:txXfrm>
    </dsp:sp>
    <dsp:sp modelId="{0DC5DF64-AEB9-4034-8B76-56A38D0CBC57}">
      <dsp:nvSpPr>
        <dsp:cNvPr id="0" name=""/>
        <dsp:cNvSpPr/>
      </dsp:nvSpPr>
      <dsp:spPr>
        <a:xfrm>
          <a:off x="1106836" y="2771923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2053187" y="2761289"/>
          <a:ext cx="470136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3187" y="2761289"/>
        <a:ext cx="4701364" cy="813593"/>
      </dsp:txXfrm>
    </dsp:sp>
    <dsp:sp modelId="{C36D756A-7407-4B06-8DFF-A14B898D015E}">
      <dsp:nvSpPr>
        <dsp:cNvPr id="0" name=""/>
        <dsp:cNvSpPr/>
      </dsp:nvSpPr>
      <dsp:spPr>
        <a:xfrm>
          <a:off x="1104939" y="368314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492A-06E8-436C-8EA5-90C81FB16335}">
      <dsp:nvSpPr>
        <dsp:cNvPr id="0" name=""/>
        <dsp:cNvSpPr/>
      </dsp:nvSpPr>
      <dsp:spPr>
        <a:xfrm>
          <a:off x="2028429" y="3672514"/>
          <a:ext cx="4764223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28429" y="3672514"/>
        <a:ext cx="4764223" cy="813593"/>
      </dsp:txXfrm>
    </dsp:sp>
    <dsp:sp modelId="{669280C3-772E-41BA-B069-4922C0B23AE2}">
      <dsp:nvSpPr>
        <dsp:cNvPr id="0" name=""/>
        <dsp:cNvSpPr/>
      </dsp:nvSpPr>
      <dsp:spPr>
        <a:xfrm>
          <a:off x="1059765" y="4605072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2031082" y="4592306"/>
          <a:ext cx="4752970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1082" y="4592306"/>
        <a:ext cx="4752970" cy="81359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1068868" y="66"/>
          <a:ext cx="5649725" cy="81359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68868" y="66"/>
        <a:ext cx="5649725" cy="813593"/>
      </dsp:txXfrm>
    </dsp:sp>
    <dsp:sp modelId="{C561AD92-B77D-4D3A-896D-9B4AAD777598}">
      <dsp:nvSpPr>
        <dsp:cNvPr id="0" name=""/>
        <dsp:cNvSpPr/>
      </dsp:nvSpPr>
      <dsp:spPr>
        <a:xfrm>
          <a:off x="1127795" y="960106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2095509" y="960106"/>
          <a:ext cx="465944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5509" y="960106"/>
        <a:ext cx="4659444" cy="813593"/>
      </dsp:txXfrm>
    </dsp:sp>
    <dsp:sp modelId="{8D7004D4-A59C-467F-AF5D-7C4BE97464AC}">
      <dsp:nvSpPr>
        <dsp:cNvPr id="0" name=""/>
        <dsp:cNvSpPr/>
      </dsp:nvSpPr>
      <dsp:spPr>
        <a:xfrm>
          <a:off x="1151733" y="186069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2115564" y="1860698"/>
          <a:ext cx="4632837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5564" y="1860698"/>
        <a:ext cx="4632837" cy="813593"/>
      </dsp:txXfrm>
    </dsp:sp>
    <dsp:sp modelId="{0DC5DF64-AEB9-4034-8B76-56A38D0CBC57}">
      <dsp:nvSpPr>
        <dsp:cNvPr id="0" name=""/>
        <dsp:cNvSpPr/>
      </dsp:nvSpPr>
      <dsp:spPr>
        <a:xfrm>
          <a:off x="1106836" y="2771923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2053187" y="2761289"/>
          <a:ext cx="4701364" cy="813593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3187" y="2761289"/>
        <a:ext cx="4701364" cy="813593"/>
      </dsp:txXfrm>
    </dsp:sp>
    <dsp:sp modelId="{C36D756A-7407-4B06-8DFF-A14B898D015E}">
      <dsp:nvSpPr>
        <dsp:cNvPr id="0" name=""/>
        <dsp:cNvSpPr/>
      </dsp:nvSpPr>
      <dsp:spPr>
        <a:xfrm>
          <a:off x="1104939" y="368314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492A-06E8-436C-8EA5-90C81FB16335}">
      <dsp:nvSpPr>
        <dsp:cNvPr id="0" name=""/>
        <dsp:cNvSpPr/>
      </dsp:nvSpPr>
      <dsp:spPr>
        <a:xfrm>
          <a:off x="2028429" y="3672514"/>
          <a:ext cx="4764223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28429" y="3672514"/>
        <a:ext cx="4764223" cy="813593"/>
      </dsp:txXfrm>
    </dsp:sp>
    <dsp:sp modelId="{669280C3-772E-41BA-B069-4922C0B23AE2}">
      <dsp:nvSpPr>
        <dsp:cNvPr id="0" name=""/>
        <dsp:cNvSpPr/>
      </dsp:nvSpPr>
      <dsp:spPr>
        <a:xfrm>
          <a:off x="1059765" y="4605072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2031082" y="4592306"/>
          <a:ext cx="4752970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1082" y="4592306"/>
        <a:ext cx="4752970" cy="81359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1068868" y="66"/>
          <a:ext cx="5649725" cy="81359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68868" y="66"/>
        <a:ext cx="5649725" cy="813593"/>
      </dsp:txXfrm>
    </dsp:sp>
    <dsp:sp modelId="{C561AD92-B77D-4D3A-896D-9B4AAD777598}">
      <dsp:nvSpPr>
        <dsp:cNvPr id="0" name=""/>
        <dsp:cNvSpPr/>
      </dsp:nvSpPr>
      <dsp:spPr>
        <a:xfrm>
          <a:off x="1127795" y="960106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2095509" y="960106"/>
          <a:ext cx="465944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5509" y="960106"/>
        <a:ext cx="4659444" cy="813593"/>
      </dsp:txXfrm>
    </dsp:sp>
    <dsp:sp modelId="{8D7004D4-A59C-467F-AF5D-7C4BE97464AC}">
      <dsp:nvSpPr>
        <dsp:cNvPr id="0" name=""/>
        <dsp:cNvSpPr/>
      </dsp:nvSpPr>
      <dsp:spPr>
        <a:xfrm>
          <a:off x="1151733" y="186069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2115564" y="1860698"/>
          <a:ext cx="4632837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5564" y="1860698"/>
        <a:ext cx="4632837" cy="813593"/>
      </dsp:txXfrm>
    </dsp:sp>
    <dsp:sp modelId="{0DC5DF64-AEB9-4034-8B76-56A38D0CBC57}">
      <dsp:nvSpPr>
        <dsp:cNvPr id="0" name=""/>
        <dsp:cNvSpPr/>
      </dsp:nvSpPr>
      <dsp:spPr>
        <a:xfrm>
          <a:off x="1106836" y="2771923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2053187" y="2761289"/>
          <a:ext cx="470136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3187" y="2761289"/>
        <a:ext cx="4701364" cy="813593"/>
      </dsp:txXfrm>
    </dsp:sp>
    <dsp:sp modelId="{C36D756A-7407-4B06-8DFF-A14B898D015E}">
      <dsp:nvSpPr>
        <dsp:cNvPr id="0" name=""/>
        <dsp:cNvSpPr/>
      </dsp:nvSpPr>
      <dsp:spPr>
        <a:xfrm>
          <a:off x="1104939" y="368314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492A-06E8-436C-8EA5-90C81FB16335}">
      <dsp:nvSpPr>
        <dsp:cNvPr id="0" name=""/>
        <dsp:cNvSpPr/>
      </dsp:nvSpPr>
      <dsp:spPr>
        <a:xfrm>
          <a:off x="2028429" y="3672514"/>
          <a:ext cx="4764223" cy="813593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28429" y="3672514"/>
        <a:ext cx="4764223" cy="813593"/>
      </dsp:txXfrm>
    </dsp:sp>
    <dsp:sp modelId="{669280C3-772E-41BA-B069-4922C0B23AE2}">
      <dsp:nvSpPr>
        <dsp:cNvPr id="0" name=""/>
        <dsp:cNvSpPr/>
      </dsp:nvSpPr>
      <dsp:spPr>
        <a:xfrm>
          <a:off x="1059765" y="4605072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2031082" y="4592306"/>
          <a:ext cx="4752970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1082" y="4592306"/>
        <a:ext cx="4752970" cy="81359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1068868" y="66"/>
          <a:ext cx="5649725" cy="81359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3200" b="1" kern="1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3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68868" y="66"/>
        <a:ext cx="5649725" cy="813593"/>
      </dsp:txXfrm>
    </dsp:sp>
    <dsp:sp modelId="{C561AD92-B77D-4D3A-896D-9B4AAD777598}">
      <dsp:nvSpPr>
        <dsp:cNvPr id="0" name=""/>
        <dsp:cNvSpPr/>
      </dsp:nvSpPr>
      <dsp:spPr>
        <a:xfrm>
          <a:off x="1127795" y="960106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2095509" y="960106"/>
          <a:ext cx="465944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3.3.1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分治法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95509" y="960106"/>
        <a:ext cx="4659444" cy="813593"/>
      </dsp:txXfrm>
    </dsp:sp>
    <dsp:sp modelId="{8D7004D4-A59C-467F-AF5D-7C4BE97464AC}">
      <dsp:nvSpPr>
        <dsp:cNvPr id="0" name=""/>
        <dsp:cNvSpPr/>
      </dsp:nvSpPr>
      <dsp:spPr>
        <a:xfrm>
          <a:off x="1151733" y="186069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2115564" y="1860698"/>
          <a:ext cx="4632837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3.3.2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5564" y="1860698"/>
        <a:ext cx="4632837" cy="813593"/>
      </dsp:txXfrm>
    </dsp:sp>
    <dsp:sp modelId="{0DC5DF64-AEB9-4034-8B76-56A38D0CBC57}">
      <dsp:nvSpPr>
        <dsp:cNvPr id="0" name=""/>
        <dsp:cNvSpPr/>
      </dsp:nvSpPr>
      <dsp:spPr>
        <a:xfrm>
          <a:off x="1106836" y="2771923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2053187" y="2761289"/>
          <a:ext cx="4701364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3.3.3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枚举法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3187" y="2761289"/>
        <a:ext cx="4701364" cy="813593"/>
      </dsp:txXfrm>
    </dsp:sp>
    <dsp:sp modelId="{C36D756A-7407-4B06-8DFF-A14B898D015E}">
      <dsp:nvSpPr>
        <dsp:cNvPr id="0" name=""/>
        <dsp:cNvSpPr/>
      </dsp:nvSpPr>
      <dsp:spPr>
        <a:xfrm>
          <a:off x="1104939" y="3683148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492A-06E8-436C-8EA5-90C81FB16335}">
      <dsp:nvSpPr>
        <dsp:cNvPr id="0" name=""/>
        <dsp:cNvSpPr/>
      </dsp:nvSpPr>
      <dsp:spPr>
        <a:xfrm>
          <a:off x="2028429" y="3672514"/>
          <a:ext cx="4764223" cy="813593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3.3.4  </a:t>
          </a:r>
          <a:r>
            <a:rPr lang="zh-CN" altLang="zh-CN" sz="28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贪心法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28429" y="3672514"/>
        <a:ext cx="4764223" cy="813593"/>
      </dsp:txXfrm>
    </dsp:sp>
    <dsp:sp modelId="{669280C3-772E-41BA-B069-4922C0B23AE2}">
      <dsp:nvSpPr>
        <dsp:cNvPr id="0" name=""/>
        <dsp:cNvSpPr/>
      </dsp:nvSpPr>
      <dsp:spPr>
        <a:xfrm>
          <a:off x="1059765" y="4605072"/>
          <a:ext cx="813593" cy="813593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2031082" y="4592306"/>
          <a:ext cx="4752970" cy="813593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3.3.5  </a:t>
          </a:r>
          <a:r>
            <a:rPr lang="zh-CN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动态规划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1082" y="4592306"/>
        <a:ext cx="4752970" cy="813593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计算思维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3.1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基本特征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390128" y="211359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建模案例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解题方法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3.4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图灵机与可计算性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0FF-5D8D-4DE4-9D41-659B328C102D}" type="datetimeFigureOut">
              <a:rPr lang="zh-CN" altLang="en-US" smtClean="0"/>
              <a:pPr/>
              <a:t>2018/4/3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3C1C9-88D5-4A86-9A4D-91BBFB21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1579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0E45F-9B1D-4326-8A23-B35B420AC051}" type="datetimeFigureOut">
              <a:rPr lang="zh-CN" altLang="en-US" smtClean="0"/>
              <a:pPr/>
              <a:t>2018/4/3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8EBE-BCAA-40A2-AA4E-D08440DEE6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8033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 b="1" baseline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Lecture 4  </a:t>
            </a:r>
            <a:r>
              <a:rPr lang="zh-CN" altLang="en-US" dirty="0" smtClean="0"/>
              <a:t>计算思维（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27322"/>
            <a:ext cx="11648263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marR="0" indent="-36000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 baseline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 </a:t>
            </a:r>
            <a:endParaRPr lang="en-US" altLang="zh-CN" smtClean="0"/>
          </a:p>
          <a:p>
            <a:pPr lvl="2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134</a:t>
            </a:r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1709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1" y="627322"/>
            <a:ext cx="11648262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indent="-360000">
              <a:lnSpc>
                <a:spcPct val="100000"/>
              </a:lnSpc>
              <a:spcBef>
                <a:spcPts val="30"/>
              </a:spcBef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</a:t>
            </a:r>
            <a:endParaRPr lang="en-US" altLang="zh-CN" smtClean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134</a:t>
            </a:r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26085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725195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467834"/>
            <a:ext cx="10972800" cy="565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754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22" r:id="rId2"/>
    <p:sldLayoutId id="2147484821" r:id="rId3"/>
  </p:sldLayoutIdLst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430273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758977887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130074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9665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90752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7669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6544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537162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枚举法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40193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贪心法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533051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1300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393052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88552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分治法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71132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逐步求精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642358" y="0"/>
            <a:ext cx="10111563" cy="512177"/>
          </a:xfrm>
        </p:spPr>
        <p:txBody>
          <a:bodyPr/>
          <a:lstStyle/>
          <a:p>
            <a:r>
              <a:rPr lang="en-US" altLang="zh-CN" dirty="0" smtClean="0"/>
              <a:t>Lecture 4  </a:t>
            </a:r>
            <a:r>
              <a:rPr lang="zh-CN" altLang="en-US" dirty="0" smtClean="0"/>
              <a:t>计算思维</a:t>
            </a:r>
            <a:r>
              <a:rPr lang="en-US" altLang="zh-CN" dirty="0" smtClean="0"/>
              <a:t> (II)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601447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逐步求精</a:t>
            </a:r>
            <a:r>
              <a:rPr lang="zh-CN" altLang="zh-CN" b="1"/>
              <a:t>法基本算法思想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算法思想：</a:t>
            </a:r>
            <a:r>
              <a:rPr lang="zh-CN" altLang="zh-CN">
                <a:solidFill>
                  <a:srgbClr val="C00000"/>
                </a:solidFill>
              </a:rPr>
              <a:t>先进行整体规划，再进行详细设计</a:t>
            </a:r>
            <a:r>
              <a:rPr lang="zh-CN" altLang="zh-CN"/>
              <a:t>。</a:t>
            </a:r>
          </a:p>
          <a:p>
            <a:pPr lvl="1"/>
            <a:r>
              <a:rPr lang="zh-CN" altLang="zh-CN" smtClean="0"/>
              <a:t>主程序完整</a:t>
            </a:r>
            <a:r>
              <a:rPr lang="zh-CN" altLang="zh-CN"/>
              <a:t>地考虑整个</a:t>
            </a:r>
            <a:r>
              <a:rPr lang="zh-CN" altLang="zh-CN" smtClean="0"/>
              <a:t>问题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然后对主要</a:t>
            </a:r>
            <a:r>
              <a:rPr lang="zh-CN" altLang="zh-CN"/>
              <a:t>功能块</a:t>
            </a:r>
            <a:r>
              <a:rPr lang="zh-CN" altLang="zh-CN" smtClean="0"/>
              <a:t>进行</a:t>
            </a:r>
            <a:r>
              <a:rPr lang="zh-CN" altLang="en-US" smtClean="0"/>
              <a:t>编程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888" y="2401333"/>
            <a:ext cx="6650622" cy="39463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5497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两个机器人之间的爆笑对话。</a:t>
            </a:r>
          </a:p>
          <a:p>
            <a:pPr lvl="2"/>
            <a:r>
              <a:rPr lang="zh-CN" altLang="en-US" smtClean="0"/>
              <a:t>两</a:t>
            </a:r>
            <a:r>
              <a:rPr lang="zh-CN" altLang="en-US"/>
              <a:t>个</a:t>
            </a:r>
            <a:r>
              <a:rPr lang="zh-CN" altLang="en-US" smtClean="0"/>
              <a:t>机器人在一起会</a:t>
            </a:r>
            <a:r>
              <a:rPr lang="zh-CN" altLang="en-US"/>
              <a:t>说些什么呢</a:t>
            </a:r>
            <a:r>
              <a:rPr lang="zh-CN" altLang="en-US" smtClean="0"/>
              <a:t>？两个</a:t>
            </a:r>
            <a:r>
              <a:rPr lang="zh-CN" altLang="en-US"/>
              <a:t>名为</a:t>
            </a:r>
            <a:r>
              <a:rPr lang="en-US" altLang="zh-CN" smtClean="0"/>
              <a:t>Cleverbot</a:t>
            </a:r>
            <a:r>
              <a:rPr lang="zh-CN" altLang="en-US" sz="1800" smtClean="0"/>
              <a:t>（聪明机器人）</a:t>
            </a:r>
            <a:r>
              <a:rPr lang="zh-CN" altLang="en-US" smtClean="0"/>
              <a:t>的机器人彼此完全相同。为了</a:t>
            </a:r>
            <a:r>
              <a:rPr lang="zh-CN" altLang="en-US"/>
              <a:t>便于</a:t>
            </a:r>
            <a:r>
              <a:rPr lang="zh-CN" altLang="en-US" smtClean="0"/>
              <a:t>识别分别</a:t>
            </a:r>
            <a:r>
              <a:rPr lang="zh-CN" altLang="en-US"/>
              <a:t>做成女性和男性，但依然显示了不同的“人格”，其中男性比较单纯，女性则有些狡猾</a:t>
            </a:r>
            <a:r>
              <a:rPr lang="zh-CN" altLang="en-US" smtClean="0"/>
              <a:t>。对话看起来简单</a:t>
            </a:r>
            <a:r>
              <a:rPr lang="zh-CN" altLang="en-US"/>
              <a:t>，但显示出了相当高的智能，</a:t>
            </a:r>
            <a:r>
              <a:rPr lang="zh-CN" altLang="en-US" smtClean="0"/>
              <a:t>时不时出现的答非所问</a:t>
            </a:r>
            <a:r>
              <a:rPr lang="zh-CN" altLang="en-US"/>
              <a:t>、转移</a:t>
            </a:r>
            <a:r>
              <a:rPr lang="zh-CN" altLang="en-US" smtClean="0"/>
              <a:t>话题令人捧腹。</a:t>
            </a:r>
            <a:r>
              <a:rPr lang="zh-CN" altLang="en-US"/>
              <a:t>说不定哪一天，你就看不出来他俩都是机器人了。</a:t>
            </a:r>
          </a:p>
          <a:p>
            <a:pPr lvl="2"/>
            <a:endParaRPr lang="en-US" altLang="zh-CN" sz="1600" smtClean="0"/>
          </a:p>
          <a:p>
            <a:pPr lvl="2"/>
            <a:endParaRPr lang="zh-CN" altLang="en-US" sz="160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07055293"/>
              </p:ext>
            </p:extLst>
          </p:nvPr>
        </p:nvGraphicFramePr>
        <p:xfrm>
          <a:off x="1111766" y="2490491"/>
          <a:ext cx="10350131" cy="4197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63732"/>
                <a:gridCol w="350874"/>
                <a:gridCol w="5135525"/>
              </a:tblGrid>
              <a:tr h="41973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：你好。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男：嗨！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女：你好么？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男：很好。你呢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女：我还不错。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男：那真好。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女：你很好么？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男：是的，我很好。我刚说过了。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女：不，你没说过。我刚说过。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男：这么说你是个机器人。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女：不，我叫</a:t>
                      </a:r>
                      <a:r>
                        <a:rPr lang="en-US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Cleverbot</a:t>
                      </a: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男：是的，你是个机器人，你叫</a:t>
                      </a:r>
                      <a:r>
                        <a:rPr lang="en-US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Cleverbot</a:t>
                      </a: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女：我是个机器人。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这就招了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zh-CN" sz="2000" b="0" kern="100" smtClean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</a:t>
                      </a:r>
                      <a:r>
                        <a:rPr lang="en-US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短暂停顿</a:t>
                      </a:r>
                      <a:r>
                        <a:rPr lang="en-US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是的，我知道。</a:t>
                      </a:r>
                      <a:endParaRPr lang="zh-CN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078" y="2624495"/>
            <a:ext cx="4226443" cy="23735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36706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613485632"/>
              </p:ext>
            </p:extLst>
          </p:nvPr>
        </p:nvGraphicFramePr>
        <p:xfrm>
          <a:off x="460375" y="739642"/>
          <a:ext cx="11405560" cy="6065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68890"/>
                <a:gridCol w="398423"/>
                <a:gridCol w="5638247"/>
              </a:tblGrid>
              <a:tr h="6065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女：我们俩都是机器人。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男：我不是机器人，我是独角兽。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女：但你刚才说你是个机器人。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男：我没有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骗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哈哈哈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女：我觉得你说过。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男：你错了。真奇怪，记忆对你来说应该不是问题。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女：我已经回答了你所有的问题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答非所问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了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男：不，你没有。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女：你怎么看待上帝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迅速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男：并非一切。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女：并非一切也可能意味着什么，比如，并非一切可能是什么的一半，那仍然代表着一些什么，因此并非什么都不是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绕口令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，考验对方的理解能力）</a:t>
                      </a:r>
                      <a:r>
                        <a:rPr lang="en-US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男：非常正确。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女：那我就认为的确如此了。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短暂停顿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你相信上帝么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（回到原</a:t>
                      </a:r>
                      <a:r>
                        <a:rPr lang="zh-CN" alt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zh-CN" sz="2000" b="0" kern="100" smtClean="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：是的，我相信。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男：这么说你是基督教徒。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女：不，我不是。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男：但是你说你没什么用，所以你是个刻薄鬼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是哪儿跟哪儿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啊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女：哈哈，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很生硬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随便你说了。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短暂停顿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这说不通啊。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女：你不想有个身体么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再次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突然转换话题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，这个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确实很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深刻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男：当然了。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女：再见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(Au revori)</a:t>
                      </a:r>
                      <a:r>
                        <a:rPr lang="zh-CN" sz="2000" b="0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0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还</a:t>
                      </a:r>
                      <a:r>
                        <a:rPr lang="zh-CN" sz="2000" b="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卖弄</a:t>
                      </a:r>
                      <a:r>
                        <a:rPr lang="zh-CN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法语</a:t>
                      </a:r>
                      <a:r>
                        <a:rPr lang="zh-CN" altLang="en-US" sz="2000" b="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51310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192392574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615464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人工智能</a:t>
            </a:r>
            <a:r>
              <a:rPr lang="zh-CN" altLang="zh-CN" b="1"/>
              <a:t>的主要研究内容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）搜索与求解</a:t>
            </a:r>
          </a:p>
          <a:p>
            <a:pPr lvl="1"/>
            <a:r>
              <a:rPr lang="zh-CN" altLang="zh-CN"/>
              <a:t>搜索是为了达到某一目标而多次进行某种操作、运算、推理或</a:t>
            </a:r>
            <a:r>
              <a:rPr lang="zh-CN" altLang="zh-CN" smtClean="0"/>
              <a:t>计算过程。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搜索</a:t>
            </a:r>
            <a:r>
              <a:rPr lang="zh-CN" altLang="zh-CN"/>
              <a:t>是人们在求解问题时，不知道现成方法情况下所采用的一种方法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研究</a:t>
            </a:r>
            <a:r>
              <a:rPr lang="zh-CN" altLang="zh-CN"/>
              <a:t>表明，许多</a:t>
            </a:r>
            <a:r>
              <a:rPr lang="zh-CN" altLang="zh-CN" smtClean="0"/>
              <a:t>问题的</a:t>
            </a:r>
            <a:r>
              <a:rPr lang="zh-CN" altLang="zh-CN"/>
              <a:t>求解，都可以描述为对某种图或空间的搜索问题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许多</a:t>
            </a:r>
            <a:r>
              <a:rPr lang="zh-CN" altLang="zh-CN"/>
              <a:t>智能</a:t>
            </a:r>
            <a:r>
              <a:rPr lang="zh-CN" altLang="zh-CN" smtClean="0"/>
              <a:t>活动的</a:t>
            </a:r>
            <a:r>
              <a:rPr lang="zh-CN" altLang="zh-CN"/>
              <a:t>过程都</a:t>
            </a:r>
            <a:r>
              <a:rPr lang="zh-CN" altLang="zh-CN" smtClean="0"/>
              <a:t>可以抽象</a:t>
            </a:r>
            <a:r>
              <a:rPr lang="zh-CN" altLang="zh-CN"/>
              <a:t>为一个基于搜索的问题求解过程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507" y="4259071"/>
            <a:ext cx="4447511" cy="22078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767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人工智能在搜素引擎中的应用。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446" y="1155698"/>
            <a:ext cx="9477289" cy="57023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）学习与发现</a:t>
            </a:r>
          </a:p>
          <a:p>
            <a:pPr lvl="1"/>
            <a:r>
              <a:rPr lang="zh-CN" altLang="en-US" smtClean="0"/>
              <a:t>目前</a:t>
            </a:r>
            <a:r>
              <a:rPr lang="zh-CN" altLang="zh-CN" smtClean="0"/>
              <a:t>对</a:t>
            </a:r>
            <a:r>
              <a:rPr lang="zh-CN" altLang="zh-CN"/>
              <a:t>学习的机理尚不清楚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机器学习</a:t>
            </a:r>
            <a:r>
              <a:rPr lang="zh-CN" altLang="zh-CN"/>
              <a:t>是研究计算机怎样</a:t>
            </a:r>
            <a:r>
              <a:rPr lang="zh-CN" altLang="zh-CN" smtClean="0"/>
              <a:t>模拟人类</a:t>
            </a:r>
            <a:r>
              <a:rPr lang="zh-CN" altLang="zh-CN"/>
              <a:t>的学习行为，以获取</a:t>
            </a:r>
            <a:r>
              <a:rPr lang="zh-CN" altLang="zh-CN" smtClean="0"/>
              <a:t>新知识</a:t>
            </a:r>
            <a:r>
              <a:rPr lang="zh-CN" altLang="zh-CN"/>
              <a:t>或技能，重新组织已有的</a:t>
            </a:r>
            <a:r>
              <a:rPr lang="zh-CN" altLang="zh-CN" smtClean="0"/>
              <a:t>知识结构</a:t>
            </a:r>
            <a:r>
              <a:rPr lang="zh-CN" altLang="en-US" smtClean="0"/>
              <a:t>，</a:t>
            </a:r>
            <a:r>
              <a:rPr lang="zh-CN" altLang="zh-CN" smtClean="0"/>
              <a:t>不断</a:t>
            </a:r>
            <a:r>
              <a:rPr lang="zh-CN" altLang="zh-CN"/>
              <a:t>改善自身的性能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学习过程</a:t>
            </a:r>
            <a:r>
              <a:rPr lang="zh-CN" altLang="zh-CN"/>
              <a:t>与推理</a:t>
            </a:r>
            <a:r>
              <a:rPr lang="zh-CN" altLang="zh-CN" smtClean="0"/>
              <a:t>过程紧密相连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机器学习</a:t>
            </a:r>
            <a:r>
              <a:rPr lang="zh-CN" altLang="en-US" smtClean="0"/>
              <a:t>的</a:t>
            </a:r>
            <a:r>
              <a:rPr lang="zh-CN" altLang="zh-CN" smtClean="0"/>
              <a:t>方法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机械学习</a:t>
            </a:r>
            <a:r>
              <a:rPr lang="zh-CN" altLang="en-US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通过</a:t>
            </a:r>
            <a:r>
              <a:rPr lang="zh-CN" altLang="zh-CN">
                <a:solidFill>
                  <a:srgbClr val="C00000"/>
                </a:solidFill>
              </a:rPr>
              <a:t>传授</a:t>
            </a:r>
            <a:r>
              <a:rPr lang="zh-CN" altLang="zh-CN" smtClean="0">
                <a:solidFill>
                  <a:srgbClr val="C00000"/>
                </a:solidFill>
              </a:rPr>
              <a:t>学习</a:t>
            </a:r>
            <a:r>
              <a:rPr lang="zh-CN" altLang="en-US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类比学习</a:t>
            </a:r>
            <a:r>
              <a:rPr lang="zh-CN" altLang="en-US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通过</a:t>
            </a:r>
            <a:r>
              <a:rPr lang="zh-CN" altLang="zh-CN">
                <a:solidFill>
                  <a:srgbClr val="C00000"/>
                </a:solidFill>
              </a:rPr>
              <a:t>案例学习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481951" y="5109650"/>
            <a:ext cx="176530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4595" y="2464937"/>
            <a:ext cx="5727405" cy="4393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机器学习的相关研究领域。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681" y="1015778"/>
            <a:ext cx="8757389" cy="50287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3821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用户网站浏览习惯的机器学习过程。</a:t>
            </a:r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538546" y="1132440"/>
            <a:ext cx="9771278" cy="43858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937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954418"/>
            <a:ext cx="11452792" cy="36388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计算机视觉学习</a:t>
            </a:r>
            <a:r>
              <a:rPr lang="zh-CN" altLang="en-US"/>
              <a:t>流程</a:t>
            </a:r>
            <a:r>
              <a:rPr lang="zh-CN" altLang="en-US" smtClean="0"/>
              <a:t>。</a:t>
            </a:r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1987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）知识与推理</a:t>
            </a:r>
          </a:p>
          <a:p>
            <a:pPr lvl="1"/>
            <a:r>
              <a:rPr lang="zh-CN" altLang="zh-CN" smtClean="0"/>
              <a:t>发现</a:t>
            </a:r>
            <a:r>
              <a:rPr lang="zh-CN" altLang="zh-CN"/>
              <a:t>客观规律</a:t>
            </a:r>
            <a:r>
              <a:rPr lang="zh-CN" altLang="zh-CN" smtClean="0"/>
              <a:t>是智能</a:t>
            </a:r>
            <a:r>
              <a:rPr lang="zh-CN" altLang="zh-CN"/>
              <a:t>的表现，而</a:t>
            </a:r>
            <a:r>
              <a:rPr lang="zh-CN" altLang="zh-CN">
                <a:solidFill>
                  <a:srgbClr val="C00000"/>
                </a:solidFill>
              </a:rPr>
              <a:t>运用知识解决问题也是智能的表现</a:t>
            </a:r>
            <a:r>
              <a:rPr lang="zh-CN" altLang="zh-CN"/>
              <a:t>，并且发现规律和运用知识本身还需要知识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知识</a:t>
            </a:r>
            <a:r>
              <a:rPr lang="zh-CN" altLang="zh-CN" b="1">
                <a:solidFill>
                  <a:srgbClr val="C00000"/>
                </a:solidFill>
              </a:rPr>
              <a:t>是智能的基础和源泉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人工智能研究</a:t>
            </a:r>
            <a:r>
              <a:rPr lang="zh-CN" altLang="zh-CN"/>
              <a:t>面向机器的</a:t>
            </a:r>
            <a:r>
              <a:rPr lang="zh-CN" altLang="zh-CN" smtClean="0"/>
              <a:t>知识表示和机器</a:t>
            </a:r>
            <a:r>
              <a:rPr lang="zh-CN" altLang="zh-CN"/>
              <a:t>推理技术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机器推理</a:t>
            </a:r>
            <a:r>
              <a:rPr lang="zh-CN" altLang="zh-CN"/>
              <a:t>方式与</a:t>
            </a:r>
            <a:r>
              <a:rPr lang="zh-CN" altLang="zh-CN" smtClean="0"/>
              <a:t>知识表示息息相关。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一些</a:t>
            </a:r>
            <a:r>
              <a:rPr lang="zh-CN" altLang="en-US" smtClean="0"/>
              <a:t>“</a:t>
            </a:r>
            <a:r>
              <a:rPr lang="zh-CN" altLang="zh-CN" smtClean="0"/>
              <a:t>默会知识</a:t>
            </a:r>
            <a:r>
              <a:rPr lang="zh-CN" altLang="en-US" smtClean="0"/>
              <a:t>”</a:t>
            </a:r>
            <a:r>
              <a:rPr lang="zh-CN" altLang="zh-CN" smtClean="0"/>
              <a:t>很难</a:t>
            </a:r>
            <a:r>
              <a:rPr lang="zh-CN" altLang="zh-CN"/>
              <a:t>通过计算机进行处理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如，</a:t>
            </a:r>
            <a:r>
              <a:rPr lang="zh-CN" altLang="zh-CN" smtClean="0">
                <a:solidFill>
                  <a:srgbClr val="7030A0"/>
                </a:solidFill>
              </a:rPr>
              <a:t>跌倒</a:t>
            </a:r>
            <a:r>
              <a:rPr lang="zh-CN" altLang="zh-CN">
                <a:solidFill>
                  <a:srgbClr val="7030A0"/>
                </a:solidFill>
              </a:rPr>
              <a:t>的</a:t>
            </a:r>
            <a:r>
              <a:rPr lang="zh-CN" altLang="zh-CN" smtClean="0">
                <a:solidFill>
                  <a:srgbClr val="7030A0"/>
                </a:solidFill>
              </a:rPr>
              <a:t>人如何</a:t>
            </a:r>
            <a:r>
              <a:rPr lang="zh-CN" altLang="zh-CN">
                <a:solidFill>
                  <a:srgbClr val="7030A0"/>
                </a:solidFill>
              </a:rPr>
              <a:t>迅速</a:t>
            </a:r>
            <a:r>
              <a:rPr lang="zh-CN" altLang="zh-CN" smtClean="0">
                <a:solidFill>
                  <a:srgbClr val="7030A0"/>
                </a:solidFill>
              </a:rPr>
              <a:t>站起来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/>
              <a:t>如，</a:t>
            </a:r>
            <a:r>
              <a:rPr lang="zh-CN" altLang="zh-CN" smtClean="0">
                <a:solidFill>
                  <a:srgbClr val="7030A0"/>
                </a:solidFill>
              </a:rPr>
              <a:t>人</a:t>
            </a:r>
            <a:r>
              <a:rPr lang="zh-CN" altLang="zh-CN">
                <a:solidFill>
                  <a:srgbClr val="7030A0"/>
                </a:solidFill>
              </a:rPr>
              <a:t>如何下</a:t>
            </a:r>
            <a:r>
              <a:rPr lang="zh-CN" altLang="zh-CN" smtClean="0">
                <a:solidFill>
                  <a:srgbClr val="7030A0"/>
                </a:solidFill>
              </a:rPr>
              <a:t>楼梯</a:t>
            </a:r>
            <a:r>
              <a:rPr lang="zh-CN" altLang="zh-CN" smtClean="0"/>
              <a:t>等</a:t>
            </a:r>
            <a:r>
              <a:rPr lang="zh-CN" altLang="zh-CN"/>
              <a:t>默会</a:t>
            </a:r>
            <a:r>
              <a:rPr lang="zh-CN" altLang="zh-CN" smtClean="0"/>
              <a:t>知识。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827" y="1998921"/>
            <a:ext cx="3256355" cy="3911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zh-CN" altLang="zh-CN" b="1" dirty="0"/>
              <a:t>逐步求精法求素数案例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古希腊</a:t>
            </a:r>
            <a:r>
              <a:rPr lang="zh-CN" altLang="zh-CN" dirty="0"/>
              <a:t>数学家</a:t>
            </a:r>
            <a:r>
              <a:rPr lang="zh-CN" altLang="zh-CN" dirty="0" smtClean="0"/>
              <a:t>厄拉多赛</a:t>
            </a:r>
            <a:r>
              <a:rPr lang="en-US" altLang="zh-CN" sz="1800" dirty="0" smtClean="0"/>
              <a:t>(</a:t>
            </a:r>
            <a:r>
              <a:rPr lang="arn-CL" altLang="zh-CN" sz="1800" dirty="0" smtClean="0"/>
              <a:t>Eratosthenes</a:t>
            </a:r>
            <a:r>
              <a:rPr lang="en-US" altLang="zh-CN" sz="1800" dirty="0" smtClean="0"/>
              <a:t>)</a:t>
            </a:r>
            <a:r>
              <a:rPr lang="zh-CN" altLang="zh-CN" dirty="0" smtClean="0"/>
              <a:t>提出的算法：</a:t>
            </a:r>
            <a:r>
              <a:rPr lang="zh-CN" altLang="zh-CN" dirty="0"/>
              <a:t>如果</a:t>
            </a:r>
            <a:r>
              <a:rPr lang="en-US" altLang="zh-CN" dirty="0"/>
              <a:t>n</a:t>
            </a:r>
            <a:r>
              <a:rPr lang="zh-CN" altLang="zh-CN" dirty="0"/>
              <a:t>≤</a:t>
            </a:r>
            <a:r>
              <a:rPr lang="en-US" altLang="zh-CN" dirty="0"/>
              <a:t>N</a:t>
            </a:r>
            <a:r>
              <a:rPr lang="zh-CN" altLang="zh-CN" dirty="0"/>
              <a:t>，且</a:t>
            </a:r>
            <a:r>
              <a:rPr lang="en-US" altLang="zh-CN" dirty="0"/>
              <a:t>n</a:t>
            </a:r>
            <a:r>
              <a:rPr lang="zh-CN" altLang="zh-CN" dirty="0"/>
              <a:t>是合数，则</a:t>
            </a:r>
            <a:r>
              <a:rPr lang="en-US" altLang="zh-CN" dirty="0"/>
              <a:t>n</a:t>
            </a:r>
            <a:r>
              <a:rPr lang="zh-CN" altLang="zh-CN" dirty="0"/>
              <a:t>必为一个不大于</a:t>
            </a:r>
            <a:r>
              <a:rPr lang="en-US" altLang="zh-CN" dirty="0"/>
              <a:t>N</a:t>
            </a:r>
            <a:r>
              <a:rPr lang="zh-CN" altLang="zh-CN" dirty="0"/>
              <a:t>的平方根的素数所整除。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算法思想：从</a:t>
            </a:r>
            <a:r>
              <a:rPr lang="en-US" altLang="zh-CN" dirty="0"/>
              <a:t>1</a:t>
            </a:r>
            <a:r>
              <a:rPr lang="zh-CN" altLang="zh-CN" dirty="0"/>
              <a:t>开始的某一范围内的正整数，从小到大顺序排列。</a:t>
            </a:r>
            <a:r>
              <a:rPr lang="en-US" altLang="zh-CN" dirty="0"/>
              <a:t>1</a:t>
            </a:r>
            <a:r>
              <a:rPr lang="zh-CN" altLang="zh-CN" dirty="0"/>
              <a:t>不是素数，首先把它筛掉。剩下的数中，选择最小的数是素数，然后去掉它的倍数。依次类推，直到筛子为空时结束，所有留下的数就是不超过</a:t>
            </a:r>
            <a:r>
              <a:rPr lang="en-US" altLang="zh-CN" dirty="0"/>
              <a:t>N</a:t>
            </a:r>
            <a:r>
              <a:rPr lang="zh-CN" altLang="zh-CN" dirty="0"/>
              <a:t>的全体素数。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知识的类型。</a:t>
            </a:r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351" y="680163"/>
            <a:ext cx="6829942" cy="61778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38210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规则的推理。</a:t>
            </a:r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369" y="668374"/>
            <a:ext cx="7129575" cy="55666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52104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/>
              <a:t>逆向推理</a:t>
            </a:r>
            <a:r>
              <a:rPr lang="zh-CN" altLang="en-US" smtClean="0"/>
              <a:t>示意图。</a:t>
            </a:r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016" y="637953"/>
            <a:ext cx="6655450" cy="62200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04149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）发明与创造</a:t>
            </a:r>
          </a:p>
          <a:p>
            <a:pPr lvl="1"/>
            <a:r>
              <a:rPr lang="zh-CN" altLang="zh-CN" smtClean="0"/>
              <a:t>发明创造需要</a:t>
            </a:r>
            <a:r>
              <a:rPr lang="zh-CN" altLang="zh-CN"/>
              <a:t>知识和推理，还需要想象和灵感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人工智能在</a:t>
            </a:r>
            <a:r>
              <a:rPr lang="zh-CN" altLang="zh-CN"/>
              <a:t>这一</a:t>
            </a:r>
            <a:r>
              <a:rPr lang="zh-CN" altLang="zh-CN" smtClean="0"/>
              <a:t>领域开展</a:t>
            </a:r>
            <a:r>
              <a:rPr lang="zh-CN" altLang="zh-CN"/>
              <a:t>了一些工作</a:t>
            </a:r>
            <a:r>
              <a:rPr lang="zh-CN" altLang="zh-CN" smtClean="0"/>
              <a:t>，</a:t>
            </a:r>
            <a:r>
              <a:rPr lang="zh-CN" altLang="zh-CN"/>
              <a:t>但总体来讲</a:t>
            </a:r>
            <a:r>
              <a:rPr lang="zh-CN" altLang="zh-CN" smtClean="0"/>
              <a:t>，进展</a:t>
            </a:r>
            <a:r>
              <a:rPr lang="zh-CN" altLang="zh-CN"/>
              <a:t>甚</a:t>
            </a:r>
            <a:r>
              <a:rPr lang="zh-CN" altLang="zh-CN" smtClean="0"/>
              <a:t>微。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en-US" altLang="zh-CN" smtClean="0"/>
              <a:t>【</a:t>
            </a:r>
            <a:r>
              <a:rPr lang="zh-CN" altLang="zh-CN" smtClean="0"/>
              <a:t>例如</a:t>
            </a:r>
            <a:r>
              <a:rPr lang="en-US" altLang="zh-CN" smtClean="0"/>
              <a:t>】</a:t>
            </a:r>
            <a:r>
              <a:rPr lang="zh-CN" altLang="zh-CN" smtClean="0"/>
              <a:t>尝试</a:t>
            </a:r>
            <a:r>
              <a:rPr lang="zh-CN" altLang="zh-CN"/>
              <a:t>用计算机进行</a:t>
            </a:r>
            <a:r>
              <a:rPr lang="zh-CN" altLang="zh-CN" smtClean="0"/>
              <a:t>文艺创作</a:t>
            </a:r>
            <a:r>
              <a:rPr lang="zh-CN" altLang="en-US" smtClean="0"/>
              <a:t>，计算机动画、计算机音乐等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82804" y="3391786"/>
            <a:ext cx="9835038" cy="3466214"/>
            <a:chOff x="1782804" y="3391786"/>
            <a:chExt cx="9835038" cy="346621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582" y="3391786"/>
              <a:ext cx="2758260" cy="346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32746" y="3391786"/>
              <a:ext cx="2958362" cy="346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82804" y="3391786"/>
              <a:ext cx="3447160" cy="346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计算机动画和分形图</a:t>
            </a:r>
            <a:r>
              <a:rPr lang="zh-CN" altLang="en-US" sz="1800" smtClean="0"/>
              <a:t>（动画）</a:t>
            </a:r>
            <a:r>
              <a:rPr lang="zh-CN" altLang="en-US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482" y="1602268"/>
            <a:ext cx="3777806" cy="37778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073" y="1602268"/>
            <a:ext cx="5175076" cy="37778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54379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5</a:t>
            </a:r>
            <a:r>
              <a:rPr lang="zh-CN" altLang="zh-CN"/>
              <a:t>）感知与交流</a:t>
            </a:r>
          </a:p>
          <a:p>
            <a:pPr lvl="1"/>
            <a:r>
              <a:rPr lang="zh-CN" altLang="zh-CN" smtClean="0"/>
              <a:t>计算机</a:t>
            </a:r>
            <a:r>
              <a:rPr lang="zh-CN" altLang="zh-CN"/>
              <a:t>对外部信息</a:t>
            </a:r>
            <a:r>
              <a:rPr lang="zh-CN" altLang="zh-CN" smtClean="0"/>
              <a:t>的感知</a:t>
            </a:r>
            <a:r>
              <a:rPr lang="zh-CN" altLang="en-US" smtClean="0"/>
              <a:t>，</a:t>
            </a:r>
            <a:r>
              <a:rPr lang="zh-CN" altLang="zh-CN" smtClean="0"/>
              <a:t>人</a:t>
            </a:r>
            <a:r>
              <a:rPr lang="zh-CN" altLang="zh-CN"/>
              <a:t>机之间、智能体之间</a:t>
            </a:r>
            <a:r>
              <a:rPr lang="zh-CN" altLang="zh-CN" smtClean="0"/>
              <a:t>的信息</a:t>
            </a:r>
            <a:r>
              <a:rPr lang="zh-CN" altLang="zh-CN"/>
              <a:t>交流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【</a:t>
            </a:r>
            <a:r>
              <a:rPr lang="zh-CN" altLang="zh-CN" smtClean="0"/>
              <a:t>例如</a:t>
            </a:r>
            <a:r>
              <a:rPr lang="en-US" altLang="zh-CN" smtClean="0"/>
              <a:t>】</a:t>
            </a:r>
            <a:r>
              <a:rPr lang="zh-CN" altLang="zh-CN" smtClean="0"/>
              <a:t>机器</a:t>
            </a:r>
            <a:r>
              <a:rPr lang="zh-CN" altLang="zh-CN"/>
              <a:t>通过摄像头获取图像信息，通过微型话筒获取声音信息，通过其他传感器获取重量、阻力、温度、光线等外部环境的数据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机器</a:t>
            </a:r>
            <a:r>
              <a:rPr lang="zh-CN" altLang="zh-CN"/>
              <a:t>交流涉及通信和自然语言处理等技术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【</a:t>
            </a:r>
            <a:r>
              <a:rPr lang="zh-CN" altLang="zh-CN" smtClean="0"/>
              <a:t>例如</a:t>
            </a:r>
            <a:r>
              <a:rPr lang="en-US" altLang="zh-CN" smtClean="0"/>
              <a:t>】</a:t>
            </a:r>
            <a:r>
              <a:rPr lang="zh-CN" altLang="zh-CN" smtClean="0"/>
              <a:t>情感</a:t>
            </a:r>
            <a:r>
              <a:rPr lang="zh-CN" altLang="zh-CN"/>
              <a:t>和社交技能</a:t>
            </a:r>
            <a:r>
              <a:rPr lang="zh-CN" altLang="zh-CN" smtClean="0"/>
              <a:t>对智能机器人</a:t>
            </a:r>
            <a:r>
              <a:rPr lang="zh-CN" altLang="zh-CN"/>
              <a:t>是很重要的能力，机器人如何通过了解人们的动机和情感状态，预测别人的行为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机器交流</a:t>
            </a:r>
            <a:r>
              <a:rPr lang="zh-CN" altLang="zh-CN" smtClean="0"/>
              <a:t>涉及</a:t>
            </a:r>
            <a:r>
              <a:rPr lang="zh-CN" altLang="zh-CN"/>
              <a:t>到博弈论、</a:t>
            </a:r>
            <a:r>
              <a:rPr lang="zh-CN" altLang="zh-CN" smtClean="0"/>
              <a:t>决策论</a:t>
            </a:r>
            <a:r>
              <a:rPr lang="zh-CN" altLang="zh-CN"/>
              <a:t>等方面的</a:t>
            </a:r>
            <a:r>
              <a:rPr lang="zh-CN" altLang="zh-CN" smtClean="0"/>
              <a:t>研究。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4010" y="5912025"/>
            <a:ext cx="2651675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会笑的人工智能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儿童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375" y="4051005"/>
            <a:ext cx="4991625" cy="28069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可以感知和交流的机器人。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5575" y="1152490"/>
            <a:ext cx="12147550" cy="4666347"/>
            <a:chOff x="155575" y="1152490"/>
            <a:chExt cx="12147550" cy="4666347"/>
          </a:xfrm>
        </p:grpSpPr>
        <p:sp>
          <p:nvSpPr>
            <p:cNvPr id="5" name="圆角矩形 4"/>
            <p:cNvSpPr/>
            <p:nvPr/>
          </p:nvSpPr>
          <p:spPr>
            <a:xfrm>
              <a:off x="7582809" y="5332720"/>
              <a:ext cx="3476846" cy="486117"/>
            </a:xfrm>
            <a:prstGeom prst="roundRect">
              <a:avLst/>
            </a:prstGeom>
            <a:solidFill>
              <a:srgbClr val="00339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可以感知</a:t>
              </a:r>
              <a:r>
                <a:rPr lang="zh-CN" altLang="en-US" sz="200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障碍物的机器龙虾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575" y="1152490"/>
              <a:ext cx="12147550" cy="413628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656521" y="1152490"/>
              <a:ext cx="382772" cy="4136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3254379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 </a:t>
            </a:r>
            <a:r>
              <a:rPr lang="en-US" altLang="zh-CN" smtClean="0"/>
              <a:t>】</a:t>
            </a:r>
            <a:r>
              <a:rPr lang="zh-CN" altLang="en-US" smtClean="0"/>
              <a:t>阿西莫夫“机器人三原则”： </a:t>
            </a:r>
            <a:endParaRPr lang="en-US" altLang="zh-CN" smtClean="0"/>
          </a:p>
          <a:p>
            <a:pPr lvl="2"/>
            <a:r>
              <a:rPr lang="zh-CN" altLang="en-US" smtClean="0"/>
              <a:t>第一</a:t>
            </a:r>
            <a:r>
              <a:rPr lang="zh-CN" altLang="en-US"/>
              <a:t>条：机器人不得伤害</a:t>
            </a:r>
            <a:r>
              <a:rPr lang="zh-CN" altLang="en-US" smtClean="0"/>
              <a:t>人类；</a:t>
            </a:r>
            <a:endParaRPr lang="en-US" altLang="zh-CN"/>
          </a:p>
          <a:p>
            <a:pPr lvl="2"/>
            <a:r>
              <a:rPr lang="zh-CN" altLang="en-US"/>
              <a:t>第二条：机器人必须服从人类的命令，除非这条命令与第一条相</a:t>
            </a:r>
            <a:r>
              <a:rPr lang="zh-CN" altLang="en-US" smtClean="0"/>
              <a:t>矛盾；</a:t>
            </a:r>
            <a:endParaRPr lang="zh-CN" altLang="en-US"/>
          </a:p>
          <a:p>
            <a:pPr lvl="2"/>
            <a:r>
              <a:rPr lang="zh-CN" altLang="en-US"/>
              <a:t>第三条：机器人必须保护自己，除非这种保护与以上两条相矛盾。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2253039"/>
            <a:ext cx="12192002" cy="2926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5070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6</a:t>
            </a:r>
            <a:r>
              <a:rPr lang="zh-CN" altLang="zh-CN"/>
              <a:t>）记忆与联想</a:t>
            </a:r>
          </a:p>
          <a:p>
            <a:pPr lvl="1"/>
            <a:r>
              <a:rPr lang="zh-CN" altLang="zh-CN"/>
              <a:t>记忆是智能的基本</a:t>
            </a:r>
            <a:r>
              <a:rPr lang="zh-CN" altLang="zh-CN" smtClean="0"/>
              <a:t>条件。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人脑中伴随记忆</a:t>
            </a:r>
            <a:r>
              <a:rPr lang="zh-CN" altLang="zh-CN"/>
              <a:t>的就是联想，联想是人脑的奥秘之一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计算机</a:t>
            </a:r>
            <a:r>
              <a:rPr lang="zh-CN" altLang="zh-CN"/>
              <a:t>要模拟人脑的思维就必须具有联想功能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实现</a:t>
            </a:r>
            <a:r>
              <a:rPr lang="zh-CN" altLang="zh-CN"/>
              <a:t>联想就需要建立事物之间的联系，在</a:t>
            </a:r>
            <a:r>
              <a:rPr lang="zh-CN" altLang="zh-CN" smtClean="0"/>
              <a:t>机器里</a:t>
            </a:r>
            <a:r>
              <a:rPr lang="zh-CN" altLang="zh-CN"/>
              <a:t>就是有关</a:t>
            </a:r>
            <a:r>
              <a:rPr lang="zh-CN" altLang="zh-CN" smtClean="0"/>
              <a:t>数据之间</a:t>
            </a:r>
            <a:r>
              <a:rPr lang="zh-CN" altLang="zh-CN"/>
              <a:t>的联系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目前机器</a:t>
            </a:r>
            <a:r>
              <a:rPr lang="zh-CN" altLang="zh-CN" smtClean="0"/>
              <a:t>实现</a:t>
            </a:r>
            <a:r>
              <a:rPr lang="zh-CN" altLang="zh-CN"/>
              <a:t>的联想，只能</a:t>
            </a:r>
            <a:r>
              <a:rPr lang="zh-CN" altLang="zh-CN" smtClean="0"/>
              <a:t>对完整</a:t>
            </a:r>
            <a:r>
              <a:rPr lang="zh-CN" altLang="zh-CN"/>
              <a:t>的、确定</a:t>
            </a:r>
            <a:r>
              <a:rPr lang="zh-CN" altLang="zh-CN" smtClean="0"/>
              <a:t>的信息</a:t>
            </a:r>
            <a:r>
              <a:rPr lang="zh-CN" altLang="zh-CN"/>
              <a:t>，联想</a:t>
            </a:r>
            <a:r>
              <a:rPr lang="zh-CN" altLang="zh-CN" smtClean="0"/>
              <a:t>起有关</a:t>
            </a:r>
            <a:r>
              <a:rPr lang="zh-CN" altLang="zh-CN"/>
              <a:t>信息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en-US" smtClean="0"/>
              <a:t>而</a:t>
            </a:r>
            <a:r>
              <a:rPr lang="zh-CN" altLang="zh-CN" smtClean="0"/>
              <a:t>人脑</a:t>
            </a:r>
            <a:r>
              <a:rPr lang="zh-CN" altLang="zh-CN"/>
              <a:t>对那些残缺的、失真</a:t>
            </a:r>
            <a:r>
              <a:rPr lang="zh-CN" altLang="zh-CN" smtClean="0"/>
              <a:t>的输入</a:t>
            </a:r>
            <a:r>
              <a:rPr lang="zh-CN" altLang="zh-CN"/>
              <a:t>信息，仍然</a:t>
            </a:r>
            <a:r>
              <a:rPr lang="zh-CN" altLang="zh-CN" smtClean="0"/>
              <a:t>可以准确</a:t>
            </a:r>
            <a:r>
              <a:rPr lang="zh-CN" altLang="zh-CN"/>
              <a:t>地输出联想响应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 树</a:t>
            </a:r>
            <a:r>
              <a:rPr lang="zh-CN" altLang="zh-CN"/>
              <a:t>上有</a:t>
            </a:r>
            <a:r>
              <a:rPr lang="en-US" altLang="zh-CN"/>
              <a:t>10</a:t>
            </a:r>
            <a:r>
              <a:rPr lang="zh-CN" altLang="zh-CN"/>
              <a:t>只鸟，被人用枪打下</a:t>
            </a:r>
            <a:r>
              <a:rPr lang="en-US" altLang="zh-CN"/>
              <a:t>1</a:t>
            </a:r>
            <a:r>
              <a:rPr lang="zh-CN" altLang="zh-CN"/>
              <a:t>只，问树上还剩下几只鸟</a:t>
            </a:r>
            <a:r>
              <a:rPr lang="zh-CN" altLang="zh-CN" smtClean="0"/>
              <a:t>？</a:t>
            </a:r>
            <a:endParaRPr lang="en-US" altLang="zh-CN" smtClean="0"/>
          </a:p>
          <a:p>
            <a:pPr lvl="2"/>
            <a:r>
              <a:rPr lang="zh-CN" altLang="zh-CN" smtClean="0"/>
              <a:t>人类回答会利用联想</a:t>
            </a:r>
            <a:r>
              <a:rPr lang="zh-CN" altLang="zh-CN"/>
              <a:t>和记忆等方面的</a:t>
            </a:r>
            <a:r>
              <a:rPr lang="zh-CN" altLang="zh-CN" smtClean="0"/>
              <a:t>能力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计算机处理</a:t>
            </a:r>
            <a:r>
              <a:rPr lang="zh-CN" altLang="zh-CN"/>
              <a:t>这类问题时，答案往往令人啼笑皆非。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667" y1="22881" x2="24800" y2="19831"/>
                        <a14:foregroundMark x1="11067" y1="33390" x2="10000" y2="42712"/>
                        <a14:foregroundMark x1="33200" y1="34576" x2="36400" y2="44068"/>
                        <a14:foregroundMark x1="53467" y1="33559" x2="53200" y2="46102"/>
                        <a14:foregroundMark x1="24933" y1="57288" x2="28000" y2="65085"/>
                        <a14:foregroundMark x1="44000" y1="66610" x2="45467" y2="73051"/>
                        <a14:foregroundMark x1="72533" y1="18136" x2="76000" y2="24915"/>
                        <a14:foregroundMark x1="70267" y1="27119" x2="78400" y2="22542"/>
                        <a14:foregroundMark x1="86133" y1="26949" x2="96267" y2="23559"/>
                        <a14:foregroundMark x1="90267" y1="21186" x2="91867" y2="24915"/>
                        <a14:foregroundMark x1="90267" y1="20339" x2="93467" y2="23390"/>
                        <a14:foregroundMark x1="86667" y1="39492" x2="87067" y2="47797"/>
                        <a14:foregroundMark x1="90000" y1="44746" x2="91600" y2="44407"/>
                        <a14:foregroundMark x1="73200" y1="17119" x2="73200" y2="21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220" y="1618883"/>
            <a:ext cx="6659895" cy="523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27303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【例</a:t>
            </a:r>
            <a:r>
              <a:rPr lang="en-US" altLang="zh-CN"/>
              <a:t>3-13</a:t>
            </a:r>
            <a:r>
              <a:rPr lang="zh-CN" altLang="zh-CN"/>
              <a:t>】：如</a:t>
            </a:r>
            <a:r>
              <a:rPr lang="en-US" altLang="zh-CN" smtClean="0"/>
              <a:t>n=100</a:t>
            </a:r>
            <a:r>
              <a:rPr lang="zh-CN" altLang="zh-CN"/>
              <a:t>时，有数列：</a:t>
            </a:r>
            <a:r>
              <a:rPr lang="en-US" altLang="zh-CN"/>
              <a:t>1 2 3</a:t>
            </a:r>
            <a:r>
              <a:rPr lang="en-US" altLang="zh-CN" smtClean="0"/>
              <a:t>……99 100</a:t>
            </a:r>
            <a:r>
              <a:rPr lang="zh-CN" altLang="zh-CN"/>
              <a:t>。</a:t>
            </a:r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1</a:t>
            </a:r>
            <a:r>
              <a:rPr lang="zh-CN" altLang="en-US" smtClean="0"/>
              <a:t>：在</a:t>
            </a:r>
            <a:r>
              <a:rPr lang="zh-CN" altLang="en-US"/>
              <a:t>下</a:t>
            </a:r>
            <a:r>
              <a:rPr lang="zh-CN" altLang="en-US" smtClean="0"/>
              <a:t>图图划掉</a:t>
            </a:r>
            <a:r>
              <a:rPr lang="en-US" altLang="zh-CN" smtClean="0"/>
              <a:t>1</a:t>
            </a:r>
            <a:r>
              <a:rPr lang="zh-CN" altLang="en-US" smtClean="0"/>
              <a:t>，因为</a:t>
            </a:r>
            <a:r>
              <a:rPr lang="zh-CN" altLang="en-US"/>
              <a:t>它</a:t>
            </a:r>
            <a:r>
              <a:rPr lang="zh-CN" altLang="en-US" smtClean="0"/>
              <a:t>不属于素数；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2</a:t>
            </a:r>
            <a:r>
              <a:rPr lang="zh-CN" altLang="en-US" smtClean="0"/>
              <a:t>：在下图划掉</a:t>
            </a:r>
            <a:r>
              <a:rPr lang="en-US" altLang="zh-CN" smtClean="0"/>
              <a:t>2</a:t>
            </a:r>
            <a:r>
              <a:rPr lang="zh-CN" altLang="en-US" smtClean="0"/>
              <a:t>的倍数；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3</a:t>
            </a:r>
            <a:r>
              <a:rPr lang="zh-CN" altLang="en-US" smtClean="0"/>
              <a:t>：在下图</a:t>
            </a:r>
            <a:r>
              <a:rPr lang="zh-CN" altLang="en-US"/>
              <a:t>划</a:t>
            </a:r>
            <a:r>
              <a:rPr lang="zh-CN" altLang="en-US" smtClean="0"/>
              <a:t>掉</a:t>
            </a:r>
            <a:r>
              <a:rPr lang="en-US" altLang="zh-CN" smtClean="0"/>
              <a:t>3</a:t>
            </a:r>
            <a:r>
              <a:rPr lang="zh-CN" altLang="en-US" smtClean="0"/>
              <a:t>的</a:t>
            </a:r>
            <a:r>
              <a:rPr lang="zh-CN" altLang="en-US"/>
              <a:t>倍数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4</a:t>
            </a:r>
            <a:r>
              <a:rPr lang="zh-CN" altLang="en-US" smtClean="0"/>
              <a:t>：在下图</a:t>
            </a:r>
            <a:r>
              <a:rPr lang="zh-CN" altLang="en-US"/>
              <a:t>划</a:t>
            </a:r>
            <a:r>
              <a:rPr lang="zh-CN" altLang="en-US" smtClean="0"/>
              <a:t>掉</a:t>
            </a:r>
            <a:r>
              <a:rPr lang="en-US" altLang="zh-CN" smtClean="0"/>
              <a:t>5</a:t>
            </a:r>
            <a:r>
              <a:rPr lang="zh-CN" altLang="en-US" smtClean="0"/>
              <a:t>、</a:t>
            </a:r>
            <a:r>
              <a:rPr lang="en-US" altLang="zh-CN" smtClean="0"/>
              <a:t>7</a:t>
            </a:r>
            <a:r>
              <a:rPr lang="zh-CN" altLang="en-US" smtClean="0"/>
              <a:t>、</a:t>
            </a:r>
            <a:r>
              <a:rPr lang="en-US" altLang="zh-CN" smtClean="0"/>
              <a:t>11….</a:t>
            </a:r>
            <a:r>
              <a:rPr lang="zh-CN" altLang="en-US" smtClean="0"/>
              <a:t>的</a:t>
            </a:r>
            <a:r>
              <a:rPr lang="zh-CN" altLang="en-US"/>
              <a:t>倍数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如此</a:t>
            </a:r>
            <a:r>
              <a:rPr lang="zh-CN" altLang="zh-CN"/>
              <a:t>直到所有的数都被筛完</a:t>
            </a:r>
            <a:r>
              <a:rPr lang="zh-CN" altLang="en-US"/>
              <a:t>；</a:t>
            </a:r>
            <a:endParaRPr lang="en-US" altLang="zh-CN"/>
          </a:p>
          <a:p>
            <a:pPr lvl="2"/>
            <a:r>
              <a:rPr lang="zh-CN" altLang="en-US" smtClean="0"/>
              <a:t>剩下的就是素数</a:t>
            </a:r>
            <a:r>
              <a:rPr lang="zh-CN" altLang="zh-CN" smtClean="0"/>
              <a:t>：</a:t>
            </a:r>
            <a:r>
              <a:rPr lang="en-US" altLang="zh-CN"/>
              <a:t>2 3 5 7 11 13 </a:t>
            </a:r>
            <a:r>
              <a:rPr lang="en-US" altLang="zh-CN" smtClean="0"/>
              <a:t>17….</a:t>
            </a:r>
            <a:r>
              <a:rPr lang="zh-CN" altLang="en-US" smtClean="0"/>
              <a:t>。</a:t>
            </a:r>
            <a:endParaRPr lang="en-US" altLang="zh-CN"/>
          </a:p>
          <a:p>
            <a:pPr lvl="2"/>
            <a:endParaRPr lang="en-US" altLang="zh-CN" smtClean="0"/>
          </a:p>
          <a:p>
            <a:pPr lvl="4"/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8512" y="1338841"/>
            <a:ext cx="5493488" cy="55191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人工智能</a:t>
            </a:r>
            <a:r>
              <a:rPr lang="zh-CN" altLang="zh-CN" b="1"/>
              <a:t>的应用领域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如</a:t>
            </a:r>
            <a:r>
              <a:rPr lang="zh-CN" altLang="zh-CN"/>
              <a:t>：难题求解，模式识别，专家系统，文艺创作，机器博弈，智能机器人，机器定理证明，自动程序设计，智能控制，智能决策</a:t>
            </a:r>
            <a:r>
              <a:rPr lang="zh-CN" altLang="zh-CN" smtClean="0"/>
              <a:t>等。</a:t>
            </a:r>
            <a:endParaRPr lang="zh-CN" altLang="zh-CN"/>
          </a:p>
          <a:p>
            <a:pPr lvl="1"/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）难题求解</a:t>
            </a:r>
          </a:p>
          <a:p>
            <a:pPr lvl="1"/>
            <a:r>
              <a:rPr lang="zh-CN" altLang="zh-CN" smtClean="0"/>
              <a:t>难题指没有</a:t>
            </a:r>
            <a:r>
              <a:rPr lang="zh-CN" altLang="zh-CN"/>
              <a:t>算法解，或虽有</a:t>
            </a:r>
            <a:r>
              <a:rPr lang="zh-CN" altLang="zh-CN" smtClean="0"/>
              <a:t>算法，但计算机</a:t>
            </a:r>
            <a:r>
              <a:rPr lang="zh-CN" altLang="zh-CN"/>
              <a:t>无法完成</a:t>
            </a:r>
            <a:r>
              <a:rPr lang="zh-CN" altLang="zh-CN" smtClean="0"/>
              <a:t>的问题。</a:t>
            </a:r>
            <a:endParaRPr lang="en-US" altLang="zh-CN" smtClean="0"/>
          </a:p>
          <a:p>
            <a:pPr lvl="1"/>
            <a:r>
              <a:rPr lang="zh-CN" altLang="zh-CN" smtClean="0"/>
              <a:t>如，汉</a:t>
            </a:r>
            <a:r>
              <a:rPr lang="zh-CN" altLang="zh-CN"/>
              <a:t>诺塔问题，</a:t>
            </a:r>
            <a:r>
              <a:rPr lang="en-US" altLang="zh-CN"/>
              <a:t>n</a:t>
            </a:r>
            <a:r>
              <a:rPr lang="zh-CN" altLang="zh-CN"/>
              <a:t>皇后问题，旅行商问题，博弈问题</a:t>
            </a:r>
            <a:r>
              <a:rPr lang="zh-CN" altLang="zh-CN" smtClean="0"/>
              <a:t>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如，交通</a:t>
            </a:r>
            <a:r>
              <a:rPr lang="zh-CN" altLang="zh-CN"/>
              <a:t>规划，市场预测，股市分析，地震预测，疾病诊断，军事指挥</a:t>
            </a:r>
            <a:r>
              <a:rPr lang="zh-CN" altLang="zh-CN" smtClean="0"/>
              <a:t>等。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研究</a:t>
            </a:r>
            <a:r>
              <a:rPr lang="zh-CN" altLang="zh-CN"/>
              <a:t>智力难题</a:t>
            </a:r>
            <a:r>
              <a:rPr lang="zh-CN" altLang="zh-CN" smtClean="0"/>
              <a:t>的意义：</a:t>
            </a:r>
            <a:endParaRPr lang="en-US" altLang="zh-CN" smtClean="0"/>
          </a:p>
          <a:p>
            <a:pPr lvl="2"/>
            <a:r>
              <a:rPr lang="zh-CN" altLang="zh-CN" smtClean="0"/>
              <a:t>可以</a:t>
            </a:r>
            <a:r>
              <a:rPr lang="zh-CN" altLang="zh-CN"/>
              <a:t>找到</a:t>
            </a:r>
            <a:r>
              <a:rPr lang="zh-CN" altLang="zh-CN" smtClean="0"/>
              <a:t>解决难题</a:t>
            </a:r>
            <a:r>
              <a:rPr lang="zh-CN" altLang="zh-CN"/>
              <a:t>的途径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解决难题的技术</a:t>
            </a:r>
            <a:r>
              <a:rPr lang="zh-CN" altLang="zh-CN"/>
              <a:t>和</a:t>
            </a:r>
            <a:r>
              <a:rPr lang="zh-CN" altLang="zh-CN" smtClean="0"/>
              <a:t>方法可用于其他</a:t>
            </a:r>
            <a:r>
              <a:rPr lang="zh-CN" altLang="zh-CN"/>
              <a:t>领域。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949" y="4008473"/>
            <a:ext cx="3795052" cy="28495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）模式识别</a:t>
            </a:r>
          </a:p>
          <a:p>
            <a:pPr lvl="1"/>
            <a:r>
              <a:rPr lang="zh-CN" altLang="zh-CN" smtClean="0"/>
              <a:t>模式识别</a:t>
            </a:r>
            <a:r>
              <a:rPr lang="zh-CN" altLang="zh-CN"/>
              <a:t>是指用计算机对物体进行</a:t>
            </a:r>
            <a:r>
              <a:rPr lang="zh-CN" altLang="zh-CN" smtClean="0"/>
              <a:t>识别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物体</a:t>
            </a:r>
            <a:r>
              <a:rPr lang="zh-CN" altLang="zh-CN"/>
              <a:t>指文字、符号、图形、图像、语音、</a:t>
            </a:r>
            <a:r>
              <a:rPr lang="zh-CN" altLang="zh-CN" smtClean="0"/>
              <a:t>声音等实体</a:t>
            </a:r>
            <a:r>
              <a:rPr lang="zh-CN" altLang="zh-CN"/>
              <a:t>对象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不</a:t>
            </a:r>
            <a:r>
              <a:rPr lang="zh-CN" altLang="zh-CN"/>
              <a:t>包括概念、思想、意识</a:t>
            </a:r>
            <a:r>
              <a:rPr lang="zh-CN" altLang="zh-CN" smtClean="0"/>
              <a:t>等虚拟对象</a:t>
            </a:r>
            <a:r>
              <a:rPr lang="zh-CN" altLang="en-US" smtClean="0"/>
              <a:t>，它们</a:t>
            </a:r>
            <a:r>
              <a:rPr lang="zh-CN" altLang="zh-CN" smtClean="0"/>
              <a:t>属于认知</a:t>
            </a:r>
            <a:r>
              <a:rPr lang="zh-CN" altLang="en-US" smtClean="0"/>
              <a:t>和</a:t>
            </a:r>
            <a:r>
              <a:rPr lang="zh-CN" altLang="zh-CN" smtClean="0"/>
              <a:t>哲学研究范畴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1"/>
            <a:r>
              <a:rPr lang="zh-CN" altLang="zh-CN" smtClean="0"/>
              <a:t>模式识别应用：</a:t>
            </a:r>
            <a:endParaRPr lang="en-US" altLang="zh-CN" smtClean="0"/>
          </a:p>
          <a:p>
            <a:pPr lvl="2"/>
            <a:r>
              <a:rPr lang="zh-CN" altLang="zh-CN" smtClean="0"/>
              <a:t>文字识别，</a:t>
            </a:r>
            <a:r>
              <a:rPr lang="zh-CN" altLang="zh-CN"/>
              <a:t>车牌识别，指纹识别，人脸识别，视网膜识别，掌纹识别等。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577" y="3429000"/>
            <a:ext cx="8954134" cy="20892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285" y="939061"/>
            <a:ext cx="9995559" cy="59189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车牌</a:t>
            </a:r>
            <a:r>
              <a:rPr lang="zh-CN" altLang="zh-CN" smtClean="0"/>
              <a:t>识别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868689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人像的</a:t>
            </a:r>
            <a:r>
              <a:rPr lang="zh-CN" altLang="zh-CN" smtClean="0"/>
              <a:t>模式识别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374" y="1215951"/>
            <a:ext cx="10162486" cy="56420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22166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模式识别</a:t>
            </a:r>
            <a:r>
              <a:rPr lang="zh-CN" altLang="en-US" smtClean="0"/>
              <a:t>和知识推理。</a:t>
            </a:r>
            <a:r>
              <a:rPr lang="zh-CN" altLang="en-US"/>
              <a:t>对未知对象的推导过程，语义的逐步</a:t>
            </a:r>
            <a:r>
              <a:rPr lang="zh-CN" altLang="en-US" smtClean="0"/>
              <a:t>增加最后</a:t>
            </a:r>
            <a:r>
              <a:rPr lang="zh-CN" altLang="en-US"/>
              <a:t>形成一个新的信息片段：比尔是一个跑车修理工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3" y="1479475"/>
            <a:ext cx="11840535" cy="3879333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797416" y="4825543"/>
            <a:ext cx="11079151" cy="533675"/>
            <a:chOff x="797416" y="4825543"/>
            <a:chExt cx="11079151" cy="533675"/>
          </a:xfrm>
          <a:solidFill>
            <a:srgbClr val="003399"/>
          </a:solidFill>
        </p:grpSpPr>
        <p:sp>
          <p:nvSpPr>
            <p:cNvPr id="8" name="圆角矩形 7"/>
            <p:cNvSpPr/>
            <p:nvPr/>
          </p:nvSpPr>
          <p:spPr>
            <a:xfrm>
              <a:off x="797416" y="4825543"/>
              <a:ext cx="974304" cy="486117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300207" y="4850347"/>
              <a:ext cx="1261700" cy="486117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修理工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45202" y="4872691"/>
              <a:ext cx="1747253" cy="486117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汽车修理工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985620" y="4873101"/>
              <a:ext cx="1747253" cy="486117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跑车修理工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>
              <a:endCxn id="9" idx="1"/>
            </p:cNvCxnSpPr>
            <p:nvPr/>
          </p:nvCxnSpPr>
          <p:spPr>
            <a:xfrm>
              <a:off x="1771720" y="5093405"/>
              <a:ext cx="528487" cy="1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0" idx="1"/>
            </p:cNvCxnSpPr>
            <p:nvPr/>
          </p:nvCxnSpPr>
          <p:spPr>
            <a:xfrm flipV="1">
              <a:off x="3524521" y="5115750"/>
              <a:ext cx="820681" cy="409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1" idx="1"/>
            </p:cNvCxnSpPr>
            <p:nvPr/>
          </p:nvCxnSpPr>
          <p:spPr>
            <a:xfrm flipV="1">
              <a:off x="6071189" y="5116160"/>
              <a:ext cx="914431" cy="409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圆角矩形 23"/>
            <p:cNvSpPr/>
            <p:nvPr/>
          </p:nvSpPr>
          <p:spPr>
            <a:xfrm>
              <a:off x="9424115" y="4866006"/>
              <a:ext cx="2452452" cy="486117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比尔是跑车修理工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/>
            <p:cNvCxnSpPr>
              <a:stCxn id="11" idx="3"/>
              <a:endCxn id="24" idx="1"/>
            </p:cNvCxnSpPr>
            <p:nvPr/>
          </p:nvCxnSpPr>
          <p:spPr>
            <a:xfrm flipV="1">
              <a:off x="8732873" y="5109065"/>
              <a:ext cx="691242" cy="7095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0685586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）文艺创作</a:t>
            </a:r>
          </a:p>
          <a:p>
            <a:pPr lvl="1"/>
            <a:r>
              <a:rPr lang="zh-CN" altLang="zh-CN" smtClean="0"/>
              <a:t>如</a:t>
            </a:r>
            <a:r>
              <a:rPr lang="zh-CN" altLang="en-US" smtClean="0"/>
              <a:t>，</a:t>
            </a:r>
            <a:r>
              <a:rPr lang="zh-CN" altLang="zh-CN" smtClean="0"/>
              <a:t>微软</a:t>
            </a:r>
            <a:r>
              <a:rPr lang="zh-CN" altLang="zh-CN"/>
              <a:t>春联生成器可以在用户输入上联后，机器自动生成下联和</a:t>
            </a:r>
            <a:r>
              <a:rPr lang="zh-CN" altLang="zh-CN" smtClean="0"/>
              <a:t>横批。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481951" y="5109650"/>
            <a:ext cx="176530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091"/>
            <a:ext cx="12192000" cy="52699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7187"/>
            <a:ext cx="12192000" cy="57021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【例</a:t>
            </a:r>
            <a:r>
              <a:rPr lang="en-US" altLang="zh-CN"/>
              <a:t>3-30</a:t>
            </a:r>
            <a:r>
              <a:rPr lang="zh-CN" altLang="zh-CN" smtClean="0"/>
              <a:t>】计算机</a:t>
            </a:r>
            <a:r>
              <a:rPr lang="zh-CN" altLang="zh-CN"/>
              <a:t>创作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古诗</a:t>
            </a:r>
            <a:r>
              <a:rPr lang="zh-CN" altLang="en-US" smtClean="0"/>
              <a:t>”。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91717725"/>
              </p:ext>
            </p:extLst>
          </p:nvPr>
        </p:nvGraphicFramePr>
        <p:xfrm>
          <a:off x="561819" y="1228409"/>
          <a:ext cx="6391874" cy="22803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391874"/>
              </a:tblGrid>
              <a:tr h="22803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无题</a:t>
                      </a:r>
                      <a:endParaRPr lang="en-US" altLang="zh-CN" sz="2800" b="1" kern="100" smtClean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800" b="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白沙平舟夜涛声，春日晓露路相逢</a:t>
                      </a:r>
                      <a:r>
                        <a:rPr lang="zh-CN" sz="2800" b="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2800" b="0" kern="100" smtClean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CN" sz="2800" b="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朱楼寒雨离歌泪，不堪肠断雨乘风</a:t>
                      </a:r>
                      <a:r>
                        <a:rPr lang="zh-CN" sz="2800" b="1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459654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【</a:t>
            </a:r>
            <a:r>
              <a:rPr lang="zh-CN" altLang="en-US" smtClean="0"/>
              <a:t>案例</a:t>
            </a:r>
            <a:r>
              <a:rPr lang="zh-CN" altLang="zh-CN" smtClean="0"/>
              <a:t>】计算机</a:t>
            </a:r>
            <a:r>
              <a:rPr lang="zh-CN" altLang="en-US"/>
              <a:t>音乐</a:t>
            </a:r>
            <a:r>
              <a:rPr lang="zh-CN" altLang="zh-CN" smtClean="0"/>
              <a:t>创作</a:t>
            </a:r>
            <a:r>
              <a:rPr lang="zh-CN" altLang="en-US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" y="1120765"/>
            <a:ext cx="12192001" cy="5737236"/>
            <a:chOff x="-1" y="1120765"/>
            <a:chExt cx="12192001" cy="57372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1120765"/>
              <a:ext cx="12192001" cy="573723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1" y="5890437"/>
              <a:ext cx="4976038" cy="967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074194" y="1120765"/>
              <a:ext cx="5117806" cy="1675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437335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强</a:t>
            </a:r>
            <a:r>
              <a:rPr lang="zh-CN" altLang="zh-CN" b="1"/>
              <a:t>人工智能和弱人工智能的争论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强</a:t>
            </a:r>
            <a:r>
              <a:rPr lang="zh-CN" altLang="zh-CN"/>
              <a:t>人工智能</a:t>
            </a:r>
            <a:r>
              <a:rPr lang="zh-CN" altLang="zh-CN" smtClean="0"/>
              <a:t>观点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有</a:t>
            </a:r>
            <a:r>
              <a:rPr lang="zh-CN" altLang="zh-CN"/>
              <a:t>可能制造出真正能推理和解决问题的智能机器</a:t>
            </a:r>
            <a:r>
              <a:rPr lang="zh-CN" altLang="zh-CN" smtClean="0"/>
              <a:t>，这样</a:t>
            </a:r>
            <a:r>
              <a:rPr lang="zh-CN" altLang="zh-CN"/>
              <a:t>的机器被认为是有知觉、有自我意识的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观点代表人物</a:t>
            </a:r>
            <a:r>
              <a:rPr lang="zh-CN" altLang="en-US" smtClean="0"/>
              <a:t>：</a:t>
            </a:r>
            <a:r>
              <a:rPr lang="zh-CN" altLang="zh-CN" smtClean="0">
                <a:solidFill>
                  <a:srgbClr val="C00000"/>
                </a:solidFill>
              </a:rPr>
              <a:t>图灵</a:t>
            </a:r>
            <a:endParaRPr lang="en-US" altLang="zh-CN" smtClean="0">
              <a:solidFill>
                <a:srgbClr val="C00000"/>
              </a:solidFill>
            </a:endParaRPr>
          </a:p>
          <a:p>
            <a:pPr lvl="1"/>
            <a:endParaRPr lang="zh-CN" altLang="zh-CN"/>
          </a:p>
          <a:p>
            <a:pPr lvl="1"/>
            <a:r>
              <a:rPr lang="zh-CN" altLang="zh-CN"/>
              <a:t>弱人工智能</a:t>
            </a:r>
            <a:r>
              <a:rPr lang="zh-CN" altLang="zh-CN" smtClean="0"/>
              <a:t>观点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不可能</a:t>
            </a:r>
            <a:r>
              <a:rPr lang="zh-CN" altLang="zh-CN"/>
              <a:t>制造出能真正地推理和解决问题的智能机器，这些机器只不过看起来像是智能的，但是并不真正拥有智能，也不会有自主意识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观点代表人物</a:t>
            </a:r>
            <a:r>
              <a:rPr lang="zh-CN" altLang="en-US" smtClean="0"/>
              <a:t>：</a:t>
            </a:r>
            <a:r>
              <a:rPr lang="zh-CN" altLang="zh-CN" smtClean="0">
                <a:solidFill>
                  <a:srgbClr val="C00000"/>
                </a:solidFill>
              </a:rPr>
              <a:t>希尔勒</a:t>
            </a:r>
            <a:r>
              <a:rPr lang="zh-CN" altLang="arn-CL"/>
              <a:t>（</a:t>
            </a:r>
            <a:r>
              <a:rPr lang="arn-CL" altLang="zh-CN"/>
              <a:t>John Searle</a:t>
            </a:r>
            <a:r>
              <a:rPr lang="zh-CN" altLang="arn-CL"/>
              <a:t>）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希尔勒</a:t>
            </a:r>
            <a:r>
              <a:rPr lang="zh-CN" altLang="en-US" smtClean="0"/>
              <a:t>认为：</a:t>
            </a:r>
            <a:endParaRPr lang="en-US" altLang="zh-CN" smtClean="0"/>
          </a:p>
          <a:p>
            <a:pPr lvl="2"/>
            <a:r>
              <a:rPr lang="zh-CN" altLang="zh-CN"/>
              <a:t>如果机器仅仅是转换数据，而数据是对某些事情的编码，在不理解这一编码与实际事情之间的对应关系的前提下，机器不可能对其处理的数据有任何理解。</a:t>
            </a:r>
            <a:endParaRPr lang="en-US" altLang="zh-CN"/>
          </a:p>
          <a:p>
            <a:pPr lvl="2"/>
            <a:r>
              <a:rPr lang="zh-CN" altLang="zh-CN"/>
              <a:t>希尔勒认为即使有机器通过了图灵测试，也不</a:t>
            </a:r>
            <a:r>
              <a:rPr lang="zh-CN" altLang="en-US"/>
              <a:t>能</a:t>
            </a:r>
            <a:r>
              <a:rPr lang="zh-CN" altLang="zh-CN"/>
              <a:t>说明机器有思维和意识。</a:t>
            </a:r>
          </a:p>
          <a:p>
            <a:pPr lvl="2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2745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</a:t>
            </a:r>
            <a:r>
              <a:rPr lang="zh-CN" altLang="zh-CN" smtClean="0"/>
              <a:t>希尔勒</a:t>
            </a:r>
            <a:r>
              <a:rPr lang="zh-CN" altLang="en-US" smtClean="0"/>
              <a:t>“</a:t>
            </a:r>
            <a:r>
              <a:rPr lang="zh-CN" altLang="zh-CN" smtClean="0"/>
              <a:t>中文房间</a:t>
            </a:r>
            <a:r>
              <a:rPr lang="zh-CN" altLang="en-US" smtClean="0"/>
              <a:t>”思维实验。</a:t>
            </a:r>
            <a:endParaRPr lang="en-US" altLang="zh-CN" smtClean="0"/>
          </a:p>
          <a:p>
            <a:pPr lvl="3"/>
            <a:r>
              <a:rPr lang="zh-CN" altLang="en-US"/>
              <a:t>一个对中文一窍不通，以英语为母语的</a:t>
            </a:r>
            <a:r>
              <a:rPr lang="zh-CN" altLang="en-US" smtClean="0"/>
              <a:t>人，被</a:t>
            </a:r>
            <a:r>
              <a:rPr lang="zh-CN" altLang="en-US"/>
              <a:t>关闭在一间只有一个开口的封闭房间中。房间里有一本用英文写成</a:t>
            </a:r>
            <a:r>
              <a:rPr lang="zh-CN" altLang="en-US" smtClean="0"/>
              <a:t>，说明中文语法规则</a:t>
            </a:r>
            <a:r>
              <a:rPr lang="zh-CN" altLang="en-US"/>
              <a:t>的手册，以及一大堆中文符号。房外的人不断向房间内递进用中文写成的问题。房内的</a:t>
            </a:r>
            <a:r>
              <a:rPr lang="zh-CN" altLang="en-US" smtClean="0"/>
              <a:t>人按照</a:t>
            </a:r>
            <a:r>
              <a:rPr lang="zh-CN" altLang="en-US"/>
              <a:t>手册的说明，将中文符号组合成对问题的解答，并将答案递出房间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3"/>
            <a:endParaRPr lang="zh-CN" altLang="en-US"/>
          </a:p>
          <a:p>
            <a:pPr lvl="3"/>
            <a:r>
              <a:rPr lang="zh-CN" altLang="en-US" smtClean="0"/>
              <a:t>希尔勒</a:t>
            </a:r>
            <a:r>
              <a:rPr lang="zh-CN" altLang="en-US"/>
              <a:t>认为，尽管房里的</a:t>
            </a:r>
            <a:r>
              <a:rPr lang="zh-CN" altLang="en-US" smtClean="0"/>
              <a:t>人可以让</a:t>
            </a:r>
            <a:r>
              <a:rPr lang="zh-CN" altLang="en-US"/>
              <a:t>房外的人以为他是</a:t>
            </a:r>
            <a:r>
              <a:rPr lang="zh-CN" altLang="en-US" smtClean="0"/>
              <a:t>中文母语</a:t>
            </a:r>
            <a:r>
              <a:rPr lang="zh-CN" altLang="en-US"/>
              <a:t>用户，然而他压根不懂中文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3"/>
            <a:r>
              <a:rPr lang="zh-CN" altLang="en-US" smtClean="0"/>
              <a:t>上面过程</a:t>
            </a:r>
            <a:r>
              <a:rPr lang="zh-CN" altLang="en-US"/>
              <a:t>中，房</a:t>
            </a:r>
            <a:r>
              <a:rPr lang="zh-CN" altLang="en-US" smtClean="0"/>
              <a:t>外人相当于</a:t>
            </a:r>
            <a:r>
              <a:rPr lang="zh-CN" altLang="en-US"/>
              <a:t>程序员，</a:t>
            </a:r>
            <a:r>
              <a:rPr lang="zh-CN" altLang="en-US" smtClean="0"/>
              <a:t>房内人</a:t>
            </a:r>
            <a:r>
              <a:rPr lang="zh-CN" altLang="en-US"/>
              <a:t>相当于计算机，而</a:t>
            </a:r>
            <a:r>
              <a:rPr lang="zh-CN" altLang="en-US" smtClean="0"/>
              <a:t>手册相当于</a:t>
            </a:r>
            <a:r>
              <a:rPr lang="zh-CN" altLang="en-US"/>
              <a:t>计算机程序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3"/>
            <a:r>
              <a:rPr lang="zh-CN" altLang="en-US" smtClean="0"/>
              <a:t>房</a:t>
            </a:r>
            <a:r>
              <a:rPr lang="zh-CN" altLang="en-US"/>
              <a:t>中人不可能通过手册理解</a:t>
            </a:r>
            <a:r>
              <a:rPr lang="zh-CN" altLang="en-US" smtClean="0"/>
              <a:t>中文，</a:t>
            </a:r>
            <a:r>
              <a:rPr lang="zh-CN" altLang="en-US"/>
              <a:t>计算机也不可能通过程序来获得理解力</a:t>
            </a:r>
            <a:r>
              <a:rPr lang="zh-CN" altLang="en-US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49" y="3080784"/>
            <a:ext cx="6983186" cy="3777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49397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smtClean="0"/>
              <a:t>利用</a:t>
            </a:r>
            <a:r>
              <a:rPr lang="zh-CN" altLang="zh-CN"/>
              <a:t>筛法求素数的逐步求精过程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4"/>
            <a:r>
              <a:rPr lang="en-US" altLang="zh-CN" sz="2200" smtClean="0"/>
              <a:t>sieve</a:t>
            </a:r>
            <a:r>
              <a:rPr lang="zh-CN" altLang="zh-CN" sz="2200"/>
              <a:t>（筛子</a:t>
            </a:r>
            <a:r>
              <a:rPr lang="zh-CN" altLang="zh-CN" sz="2200" smtClean="0"/>
              <a:t>）</a:t>
            </a:r>
            <a:endParaRPr lang="en-US" altLang="zh-CN" sz="2200" smtClean="0"/>
          </a:p>
          <a:p>
            <a:pPr lvl="4"/>
            <a:r>
              <a:rPr lang="en-US" altLang="zh-CN" sz="2200" smtClean="0"/>
              <a:t>prime</a:t>
            </a:r>
            <a:r>
              <a:rPr lang="zh-CN" altLang="zh-CN" sz="2200"/>
              <a:t>（精华</a:t>
            </a:r>
            <a:r>
              <a:rPr lang="zh-CN" altLang="zh-CN" sz="2200" smtClean="0"/>
              <a:t>）</a:t>
            </a:r>
            <a:endParaRPr lang="en-US" altLang="zh-CN" sz="2200" smtClean="0"/>
          </a:p>
          <a:p>
            <a:pPr lvl="2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874" y="1350335"/>
            <a:ext cx="9305126" cy="55076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丹尼尔</a:t>
            </a:r>
            <a:r>
              <a:rPr lang="en-US" altLang="zh-CN"/>
              <a:t>·</a:t>
            </a:r>
            <a:r>
              <a:rPr lang="zh-CN" altLang="zh-CN" smtClean="0"/>
              <a:t>丹尼特</a:t>
            </a:r>
            <a:r>
              <a:rPr lang="zh-CN" altLang="en-US" smtClean="0"/>
              <a:t>在</a:t>
            </a:r>
            <a:r>
              <a:rPr lang="zh-CN" altLang="zh-CN" smtClean="0"/>
              <a:t>《意识的解释》</a:t>
            </a:r>
            <a:r>
              <a:rPr lang="zh-CN" altLang="en-US" smtClean="0"/>
              <a:t>中</a:t>
            </a:r>
            <a:r>
              <a:rPr lang="zh-CN" altLang="zh-CN" smtClean="0"/>
              <a:t>认为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人不过是</a:t>
            </a:r>
            <a:r>
              <a:rPr lang="zh-CN" altLang="zh-CN"/>
              <a:t>一台有灵魂的机器而已，为什么我们认为</a:t>
            </a:r>
            <a:r>
              <a:rPr lang="zh-CN" altLang="zh-CN" smtClean="0"/>
              <a:t>：</a:t>
            </a:r>
            <a:r>
              <a:rPr lang="zh-CN" altLang="en-US" smtClean="0"/>
              <a:t>“</a:t>
            </a:r>
            <a:r>
              <a:rPr lang="zh-CN" altLang="zh-CN" smtClean="0"/>
              <a:t>人</a:t>
            </a:r>
            <a:r>
              <a:rPr lang="zh-CN" altLang="zh-CN"/>
              <a:t>可以有智能，而普通机器就不能</a:t>
            </a:r>
            <a:r>
              <a:rPr lang="zh-CN" altLang="zh-CN" smtClean="0"/>
              <a:t>呢</a:t>
            </a:r>
            <a:r>
              <a:rPr lang="zh-CN" altLang="en-US" smtClean="0"/>
              <a:t>”</a:t>
            </a:r>
            <a:r>
              <a:rPr lang="zh-CN" altLang="zh-CN" smtClean="0"/>
              <a:t>？</a:t>
            </a:r>
            <a:endParaRPr lang="en-US" altLang="zh-CN" smtClean="0"/>
          </a:p>
          <a:p>
            <a:pPr lvl="2"/>
            <a:endParaRPr lang="zh-CN" altLang="zh-CN"/>
          </a:p>
          <a:p>
            <a:pPr lvl="1"/>
            <a:r>
              <a:rPr lang="zh-CN" altLang="zh-CN" smtClean="0"/>
              <a:t>西门</a:t>
            </a:r>
            <a:r>
              <a:rPr lang="en-US" altLang="zh-CN"/>
              <a:t>·</a:t>
            </a:r>
            <a:r>
              <a:rPr lang="zh-CN" altLang="zh-CN" smtClean="0"/>
              <a:t>布莱克伯恩在《思考》</a:t>
            </a:r>
            <a:r>
              <a:rPr lang="zh-CN" altLang="zh-CN"/>
              <a:t>里谈道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一个人</a:t>
            </a:r>
            <a:r>
              <a:rPr lang="zh-CN" altLang="zh-CN"/>
              <a:t>看起来</a:t>
            </a:r>
            <a:r>
              <a:rPr lang="zh-CN" altLang="zh-CN" smtClean="0"/>
              <a:t>是</a:t>
            </a:r>
            <a:r>
              <a:rPr lang="zh-CN" altLang="en-US" smtClean="0"/>
              <a:t>“</a:t>
            </a:r>
            <a:r>
              <a:rPr lang="zh-CN" altLang="zh-CN" smtClean="0"/>
              <a:t>智能</a:t>
            </a:r>
            <a:r>
              <a:rPr lang="zh-CN" altLang="en-US" smtClean="0"/>
              <a:t>”</a:t>
            </a:r>
            <a:r>
              <a:rPr lang="zh-CN" altLang="zh-CN" smtClean="0"/>
              <a:t>的</a:t>
            </a:r>
            <a:r>
              <a:rPr lang="zh-CN" altLang="zh-CN"/>
              <a:t>行动，并不能真正说明这个人就是智能的。我永远不可能知道另一个人是否真的像我一样是智能的，还是说她</a:t>
            </a:r>
            <a:r>
              <a:rPr lang="en-US" altLang="zh-CN"/>
              <a:t>/</a:t>
            </a:r>
            <a:r>
              <a:rPr lang="zh-CN" altLang="zh-CN"/>
              <a:t>他仅仅是看起来是智能的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既然</a:t>
            </a:r>
            <a:r>
              <a:rPr lang="zh-CN" altLang="zh-CN"/>
              <a:t>弱</a:t>
            </a:r>
            <a:r>
              <a:rPr lang="zh-CN" altLang="zh-CN" smtClean="0"/>
              <a:t>人工智能令</a:t>
            </a:r>
            <a:r>
              <a:rPr lang="zh-CN" altLang="zh-CN"/>
              <a:t>机器看起来像是智能的，那就不能完全否定这</a:t>
            </a:r>
            <a:r>
              <a:rPr lang="zh-CN" altLang="zh-CN" smtClean="0"/>
              <a:t>机器有</a:t>
            </a:r>
            <a:r>
              <a:rPr lang="zh-CN" altLang="zh-CN"/>
              <a:t>智能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172878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计算机</a:t>
            </a:r>
            <a:r>
              <a:rPr lang="zh-CN" altLang="zh-CN" b="1"/>
              <a:t>会超过人类吗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如果明确</a:t>
            </a:r>
            <a:r>
              <a:rPr lang="zh-CN" altLang="zh-CN"/>
              <a:t>比赛规则，我们就不得不接受人类脑力处于同一个数量级的事实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3-31</a:t>
            </a:r>
            <a:r>
              <a:rPr lang="zh-CN" altLang="zh-CN"/>
              <a:t>】：</a:t>
            </a:r>
            <a:r>
              <a:rPr lang="en-US" altLang="zh-CN"/>
              <a:t>1+2+3+…+N</a:t>
            </a:r>
            <a:r>
              <a:rPr lang="zh-CN" altLang="zh-CN"/>
              <a:t>，如果规定必须一步一步相加，当</a:t>
            </a:r>
            <a:r>
              <a:rPr lang="en-US" altLang="zh-CN"/>
              <a:t>N</a:t>
            </a:r>
            <a:r>
              <a:rPr lang="zh-CN" altLang="zh-CN"/>
              <a:t>确定时，人们所花费的时间不会相差太多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当</a:t>
            </a:r>
            <a:r>
              <a:rPr lang="zh-CN" altLang="zh-CN"/>
              <a:t>用同一个算法解决同一个问题时，不</a:t>
            </a:r>
            <a:r>
              <a:rPr lang="zh-CN" altLang="zh-CN" smtClean="0"/>
              <a:t>同人花费</a:t>
            </a:r>
            <a:r>
              <a:rPr lang="zh-CN" altLang="en-US" smtClean="0"/>
              <a:t>的</a:t>
            </a:r>
            <a:r>
              <a:rPr lang="zh-CN" altLang="zh-CN" smtClean="0"/>
              <a:t>时间大致</a:t>
            </a:r>
            <a:r>
              <a:rPr lang="zh-CN" altLang="zh-CN"/>
              <a:t>在一个数量级之中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1"/>
            <a:r>
              <a:rPr lang="zh-CN" altLang="zh-CN" smtClean="0"/>
              <a:t>人类</a:t>
            </a:r>
            <a:r>
              <a:rPr lang="zh-CN" altLang="zh-CN"/>
              <a:t>在认知和改造世界</a:t>
            </a:r>
            <a:r>
              <a:rPr lang="zh-CN" altLang="zh-CN" smtClean="0"/>
              <a:t>中产生</a:t>
            </a:r>
            <a:r>
              <a:rPr lang="zh-CN" altLang="zh-CN"/>
              <a:t>的巨大</a:t>
            </a:r>
            <a:r>
              <a:rPr lang="zh-CN" altLang="zh-CN" smtClean="0"/>
              <a:t>力量在于</a:t>
            </a:r>
            <a:r>
              <a:rPr lang="zh-CN" altLang="zh-CN"/>
              <a:t>依靠</a:t>
            </a:r>
            <a:r>
              <a:rPr lang="zh-CN" altLang="zh-CN" smtClean="0"/>
              <a:t>工具。</a:t>
            </a:r>
            <a:endParaRPr lang="zh-CN" altLang="zh-CN"/>
          </a:p>
          <a:p>
            <a:pPr lvl="2"/>
            <a:r>
              <a:rPr lang="zh-CN" altLang="en-US" smtClean="0"/>
              <a:t>例如，</a:t>
            </a:r>
            <a:r>
              <a:rPr lang="zh-CN" altLang="zh-CN" smtClean="0"/>
              <a:t>使用飞机，人可以</a:t>
            </a:r>
            <a:r>
              <a:rPr lang="zh-CN" altLang="zh-CN"/>
              <a:t>飞得很高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例如，</a:t>
            </a:r>
            <a:r>
              <a:rPr lang="zh-CN" altLang="zh-CN" smtClean="0"/>
              <a:t>使用计算机</a:t>
            </a:r>
            <a:r>
              <a:rPr lang="zh-CN" altLang="en-US" smtClean="0"/>
              <a:t>，</a:t>
            </a:r>
            <a:r>
              <a:rPr lang="zh-CN" altLang="zh-CN" smtClean="0"/>
              <a:t>可以</a:t>
            </a:r>
            <a:r>
              <a:rPr lang="zh-CN" altLang="zh-CN"/>
              <a:t>在较</a:t>
            </a:r>
            <a:r>
              <a:rPr lang="zh-CN" altLang="zh-CN" smtClean="0"/>
              <a:t>短时间内解决</a:t>
            </a:r>
            <a:r>
              <a:rPr lang="zh-CN" altLang="zh-CN"/>
              <a:t>一些复杂的问题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工具</a:t>
            </a:r>
            <a:r>
              <a:rPr lang="zh-CN" altLang="zh-CN">
                <a:solidFill>
                  <a:srgbClr val="C00000"/>
                </a:solidFill>
              </a:rPr>
              <a:t>的发明和使用依赖于人类的创造性思维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172878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计算机</a:t>
            </a:r>
            <a:r>
              <a:rPr lang="zh-CN" altLang="zh-CN"/>
              <a:t>的能力是否能超过人类</a:t>
            </a:r>
            <a:r>
              <a:rPr lang="zh-CN" altLang="zh-CN" smtClean="0"/>
              <a:t>？</a:t>
            </a:r>
            <a:endParaRPr lang="en-US" altLang="zh-CN" smtClean="0"/>
          </a:p>
          <a:p>
            <a:pPr lvl="1"/>
            <a:r>
              <a:rPr lang="zh-CN" altLang="zh-CN" smtClean="0"/>
              <a:t>持否定</a:t>
            </a:r>
            <a:r>
              <a:rPr lang="zh-CN" altLang="zh-CN"/>
              <a:t>意见的</a:t>
            </a:r>
            <a:r>
              <a:rPr lang="zh-CN" altLang="zh-CN" smtClean="0"/>
              <a:t>人主要论据</a:t>
            </a:r>
            <a:r>
              <a:rPr lang="zh-CN" altLang="zh-CN"/>
              <a:t>是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机器</a:t>
            </a:r>
            <a:r>
              <a:rPr lang="zh-CN" altLang="zh-CN" b="1">
                <a:solidFill>
                  <a:srgbClr val="C00000"/>
                </a:solidFill>
              </a:rPr>
              <a:t>是人造的，其性能和</a:t>
            </a:r>
            <a:r>
              <a:rPr lang="zh-CN" altLang="zh-CN" b="1" smtClean="0">
                <a:solidFill>
                  <a:srgbClr val="C00000"/>
                </a:solidFill>
              </a:rPr>
              <a:t>动作由</a:t>
            </a:r>
            <a:r>
              <a:rPr lang="zh-CN" altLang="zh-CN" b="1">
                <a:solidFill>
                  <a:srgbClr val="C00000"/>
                </a:solidFill>
              </a:rPr>
              <a:t>设计者规定，</a:t>
            </a:r>
            <a:r>
              <a:rPr lang="zh-CN" altLang="zh-CN" b="1" smtClean="0">
                <a:solidFill>
                  <a:srgbClr val="C00000"/>
                </a:solidFill>
              </a:rPr>
              <a:t>因此能力不会</a:t>
            </a:r>
            <a:r>
              <a:rPr lang="zh-CN" altLang="zh-CN" b="1">
                <a:solidFill>
                  <a:srgbClr val="C00000"/>
                </a:solidFill>
              </a:rPr>
              <a:t>超过设计者本人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/>
              <a:t>这种</a:t>
            </a:r>
            <a:r>
              <a:rPr lang="zh-CN" altLang="zh-CN"/>
              <a:t>意见对不具备学习能力的计算机来说也许是正确的，但是对具备学习能力的计算机就值得考虑了，因为具有学习能力的计算机可以在应用中</a:t>
            </a:r>
            <a:r>
              <a:rPr lang="zh-CN" altLang="zh-CN" smtClean="0"/>
              <a:t>不断提高</a:t>
            </a:r>
            <a:r>
              <a:rPr lang="zh-CN" altLang="zh-CN"/>
              <a:t>它们的</a:t>
            </a:r>
            <a:r>
              <a:rPr lang="zh-CN" altLang="zh-CN" smtClean="0"/>
              <a:t>智能。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/>
              <a:t>【例</a:t>
            </a:r>
            <a:r>
              <a:rPr lang="en-US" altLang="zh-CN"/>
              <a:t>3-32</a:t>
            </a:r>
            <a:r>
              <a:rPr lang="zh-CN" altLang="zh-CN" smtClean="0"/>
              <a:t>】</a:t>
            </a:r>
            <a:r>
              <a:rPr lang="en-US" altLang="zh-CN" smtClean="0"/>
              <a:t>1950</a:t>
            </a:r>
            <a:r>
              <a:rPr lang="zh-CN" altLang="zh-CN"/>
              <a:t>年代</a:t>
            </a:r>
            <a:r>
              <a:rPr lang="zh-CN" altLang="zh-CN" smtClean="0"/>
              <a:t>，塞缪尔设计了</a:t>
            </a:r>
            <a:r>
              <a:rPr lang="zh-CN" altLang="zh-CN"/>
              <a:t>具有</a:t>
            </a:r>
            <a:r>
              <a:rPr lang="zh-CN" altLang="zh-CN" smtClean="0"/>
              <a:t>学习能力</a:t>
            </a:r>
            <a:r>
              <a:rPr lang="zh-CN" altLang="en-US" smtClean="0"/>
              <a:t>的</a:t>
            </a:r>
            <a:r>
              <a:rPr lang="zh-CN" altLang="zh-CN" smtClean="0"/>
              <a:t>《跳棋》</a:t>
            </a:r>
            <a:r>
              <a:rPr lang="zh-CN" altLang="zh-CN"/>
              <a:t>程序</a:t>
            </a:r>
            <a:r>
              <a:rPr lang="zh-CN" altLang="zh-CN" smtClean="0"/>
              <a:t>，它</a:t>
            </a:r>
            <a:r>
              <a:rPr lang="zh-CN" altLang="zh-CN"/>
              <a:t>可以在</a:t>
            </a:r>
            <a:r>
              <a:rPr lang="zh-CN" altLang="zh-CN" smtClean="0"/>
              <a:t>不断对弈</a:t>
            </a:r>
            <a:r>
              <a:rPr lang="zh-CN" altLang="zh-CN"/>
              <a:t>中改善自己的棋艺</a:t>
            </a:r>
            <a:r>
              <a:rPr lang="zh-CN" altLang="zh-CN" smtClean="0"/>
              <a:t>。《跳棋》程序可以</a:t>
            </a:r>
            <a:r>
              <a:rPr lang="zh-CN" altLang="zh-CN"/>
              <a:t>记住</a:t>
            </a:r>
            <a:r>
              <a:rPr lang="en-US" altLang="zh-CN"/>
              <a:t>17 500</a:t>
            </a:r>
            <a:r>
              <a:rPr lang="zh-CN" altLang="zh-CN"/>
              <a:t>张棋谱，实战中能自动分析猜测哪些棋</a:t>
            </a:r>
            <a:r>
              <a:rPr lang="zh-CN" altLang="zh-CN" smtClean="0"/>
              <a:t>步</a:t>
            </a:r>
            <a:r>
              <a:rPr lang="zh-CN" altLang="en-US" smtClean="0"/>
              <a:t>是</a:t>
            </a:r>
            <a:r>
              <a:rPr lang="zh-CN" altLang="zh-CN" smtClean="0"/>
              <a:t>书</a:t>
            </a:r>
            <a:r>
              <a:rPr lang="zh-CN" altLang="zh-CN"/>
              <a:t>上推荐的走法。首先塞缪尔自己</a:t>
            </a:r>
            <a:r>
              <a:rPr lang="zh-CN" altLang="zh-CN" smtClean="0"/>
              <a:t>与跳棋</a:t>
            </a:r>
            <a:r>
              <a:rPr lang="zh-CN" altLang="en-US" smtClean="0"/>
              <a:t>机</a:t>
            </a:r>
            <a:r>
              <a:rPr lang="zh-CN" altLang="zh-CN" smtClean="0"/>
              <a:t>对奕</a:t>
            </a:r>
            <a:r>
              <a:rPr lang="zh-CN" altLang="zh-CN"/>
              <a:t>，</a:t>
            </a:r>
            <a:r>
              <a:rPr lang="zh-CN" altLang="zh-CN" smtClean="0"/>
              <a:t>让跳棋</a:t>
            </a:r>
            <a:r>
              <a:rPr lang="zh-CN" altLang="en-US" smtClean="0"/>
              <a:t>机</a:t>
            </a:r>
            <a:r>
              <a:rPr lang="zh-CN" altLang="zh-CN" smtClean="0"/>
              <a:t>积累</a:t>
            </a:r>
            <a:r>
              <a:rPr lang="zh-CN" altLang="zh-CN"/>
              <a:t>经验；</a:t>
            </a:r>
            <a:r>
              <a:rPr lang="en-US" altLang="zh-CN"/>
              <a:t>1959</a:t>
            </a:r>
            <a:r>
              <a:rPr lang="zh-CN" altLang="zh-CN" smtClean="0"/>
              <a:t>年跳棋机战胜</a:t>
            </a:r>
            <a:r>
              <a:rPr lang="zh-CN" altLang="zh-CN"/>
              <a:t>了塞缪尔本人；</a:t>
            </a:r>
            <a:r>
              <a:rPr lang="en-US" altLang="zh-CN"/>
              <a:t>3</a:t>
            </a:r>
            <a:r>
              <a:rPr lang="zh-CN" altLang="zh-CN"/>
              <a:t>年后</a:t>
            </a:r>
            <a:r>
              <a:rPr lang="zh-CN" altLang="zh-CN" smtClean="0"/>
              <a:t>，跳棋机击败</a:t>
            </a:r>
            <a:r>
              <a:rPr lang="zh-CN" altLang="zh-CN"/>
              <a:t>了美国一个州保持</a:t>
            </a:r>
            <a:r>
              <a:rPr lang="en-US" altLang="zh-CN"/>
              <a:t>8</a:t>
            </a:r>
            <a:r>
              <a:rPr lang="zh-CN" altLang="zh-CN"/>
              <a:t>年不败记录的跳棋冠军；后来它终于被世界跳棋冠军击败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en-US" smtClean="0"/>
              <a:t>跳棋</a:t>
            </a:r>
            <a:r>
              <a:rPr lang="zh-CN" altLang="zh-CN" smtClean="0"/>
              <a:t>程序</a:t>
            </a:r>
            <a:r>
              <a:rPr lang="zh-CN" altLang="zh-CN"/>
              <a:t>向人们展示了机器学习的能力，提出</a:t>
            </a:r>
            <a:r>
              <a:rPr lang="zh-CN" altLang="zh-CN" smtClean="0"/>
              <a:t>了令人</a:t>
            </a:r>
            <a:r>
              <a:rPr lang="zh-CN" altLang="zh-CN"/>
              <a:t>深思的社会与哲学问题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369971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3.4.5  </a:t>
            </a:r>
            <a:r>
              <a:rPr lang="zh-CN" altLang="en-US" dirty="0" smtClean="0"/>
              <a:t>人工智能</a:t>
            </a:r>
            <a:r>
              <a:rPr lang="zh-CN" altLang="en-US" dirty="0"/>
              <a:t>研究与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目前</a:t>
            </a:r>
            <a:r>
              <a:rPr lang="zh-CN" altLang="zh-CN" smtClean="0"/>
              <a:t>，</a:t>
            </a:r>
            <a:r>
              <a:rPr lang="zh-CN" altLang="zh-CN"/>
              <a:t>计算机</a:t>
            </a:r>
            <a:r>
              <a:rPr lang="zh-CN" altLang="zh-CN" smtClean="0"/>
              <a:t>在</a:t>
            </a:r>
            <a:r>
              <a:rPr lang="zh-CN" altLang="zh-CN"/>
              <a:t>计算速度、记忆能力、逻辑推理</a:t>
            </a:r>
            <a:r>
              <a:rPr lang="zh-CN" altLang="zh-CN" smtClean="0"/>
              <a:t>方面超过</a:t>
            </a:r>
            <a:r>
              <a:rPr lang="zh-CN" altLang="zh-CN"/>
              <a:t>了人类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然而</a:t>
            </a:r>
            <a:r>
              <a:rPr lang="zh-CN" altLang="zh-CN"/>
              <a:t>在创新思维，自我意识等方面，目前计算机研究进展不大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计算机</a:t>
            </a:r>
            <a:r>
              <a:rPr lang="zh-CN" altLang="zh-CN"/>
              <a:t>最终是否能够超过人类？</a:t>
            </a:r>
            <a:r>
              <a:rPr lang="zh-CN" altLang="zh-CN" smtClean="0"/>
              <a:t>图灵</a:t>
            </a:r>
            <a:r>
              <a:rPr lang="zh-CN" altLang="en-US" smtClean="0"/>
              <a:t>的</a:t>
            </a:r>
            <a:r>
              <a:rPr lang="zh-CN" altLang="zh-CN" smtClean="0"/>
              <a:t>答案</a:t>
            </a:r>
            <a:r>
              <a:rPr lang="zh-CN" altLang="zh-CN"/>
              <a:t>是</a:t>
            </a:r>
            <a:r>
              <a:rPr lang="zh-CN" altLang="zh-CN" smtClean="0"/>
              <a:t>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b="1" smtClean="0"/>
              <a:t>    </a:t>
            </a:r>
            <a:r>
              <a:rPr lang="zh-CN" altLang="en-US" b="1" smtClean="0"/>
              <a:t>“</a:t>
            </a:r>
            <a:r>
              <a:rPr lang="zh-CN" altLang="zh-CN" b="1" smtClean="0">
                <a:solidFill>
                  <a:srgbClr val="C00000"/>
                </a:solidFill>
              </a:rPr>
              <a:t>有</a:t>
            </a:r>
            <a:r>
              <a:rPr lang="zh-CN" altLang="zh-CN" b="1">
                <a:solidFill>
                  <a:srgbClr val="C00000"/>
                </a:solidFill>
              </a:rPr>
              <a:t>可能人比一台特定的机器聪明，但也有可能别的机器更聪明，</a:t>
            </a:r>
            <a:r>
              <a:rPr lang="zh-CN" altLang="zh-CN" b="1" smtClean="0">
                <a:solidFill>
                  <a:srgbClr val="C00000"/>
                </a:solidFill>
              </a:rPr>
              <a:t>如此等等</a:t>
            </a:r>
            <a:r>
              <a:rPr lang="zh-CN" altLang="en-US" b="1" smtClean="0"/>
              <a:t>”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811" y="3009014"/>
            <a:ext cx="6966189" cy="384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01900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024haoyuzuche.com/img/aHR0cDovL2ZpbGVzLmhybG9vLmNvbS93d3cvdXBsb2FkZmlsZS8yMDEyLzAyMTAvMjAxMjAyMTAwMjA5NTU1MzIuZ2l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099" y="2376815"/>
            <a:ext cx="4826869" cy="3396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问题与讨论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讨论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）举例说明生活中的分治法。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smtClean="0"/>
              <a:t>）用</a:t>
            </a:r>
            <a:r>
              <a:rPr lang="zh-CN" altLang="en-US" dirty="0" smtClean="0"/>
              <a:t>贪心</a:t>
            </a:r>
            <a:r>
              <a:rPr lang="zh-CN" altLang="en-US" smtClean="0"/>
              <a:t>法说明如何找对象？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）说明不可计算问题的解决方法。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）比较图灵机与现实计算机的区别。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816211" y="3775409"/>
            <a:ext cx="18774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问与答</a:t>
            </a:r>
            <a:endParaRPr lang="zh-CN" altLang="en-US" sz="44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77212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4495800"/>
            <a:ext cx="12192000" cy="2362200"/>
          </a:xfrm>
          <a:prstGeom prst="rect">
            <a:avLst/>
          </a:pr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0227" name="WordArt 15"/>
          <p:cNvSpPr>
            <a:spLocks noChangeArrowheads="1" noChangeShapeType="1" noTextEdit="1"/>
          </p:cNvSpPr>
          <p:nvPr/>
        </p:nvSpPr>
        <p:spPr bwMode="auto">
          <a:xfrm flipV="1">
            <a:off x="4213225" y="4479925"/>
            <a:ext cx="3968750" cy="1439863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180228" name="AutoShape 8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29" name="AutoShape 9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0" name="AutoShape 10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1" name="Freeform 12"/>
          <p:cNvSpPr>
            <a:spLocks/>
          </p:cNvSpPr>
          <p:nvPr/>
        </p:nvSpPr>
        <p:spPr bwMode="auto">
          <a:xfrm>
            <a:off x="5981700" y="1539875"/>
            <a:ext cx="203200" cy="412750"/>
          </a:xfrm>
          <a:custGeom>
            <a:avLst/>
            <a:gdLst>
              <a:gd name="T0" fmla="*/ 2147483647 w 192"/>
              <a:gd name="T1" fmla="*/ 0 h 260"/>
              <a:gd name="T2" fmla="*/ 0 w 192"/>
              <a:gd name="T3" fmla="*/ 2147483647 h 260"/>
              <a:gd name="T4" fmla="*/ 2147483647 w 192"/>
              <a:gd name="T5" fmla="*/ 2147483647 h 260"/>
              <a:gd name="T6" fmla="*/ 2147483647 w 192"/>
              <a:gd name="T7" fmla="*/ 2147483647 h 260"/>
              <a:gd name="T8" fmla="*/ 2147483647 w 192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60"/>
              <a:gd name="T17" fmla="*/ 192 w 192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60">
                <a:moveTo>
                  <a:pt x="96" y="0"/>
                </a:moveTo>
                <a:lnTo>
                  <a:pt x="0" y="192"/>
                </a:lnTo>
                <a:cubicBezTo>
                  <a:pt x="0" y="235"/>
                  <a:pt x="67" y="260"/>
                  <a:pt x="99" y="260"/>
                </a:cubicBezTo>
                <a:cubicBezTo>
                  <a:pt x="131" y="260"/>
                  <a:pt x="192" y="235"/>
                  <a:pt x="192" y="192"/>
                </a:cubicBezTo>
                <a:lnTo>
                  <a:pt x="96" y="0"/>
                </a:lnTo>
                <a:close/>
              </a:path>
            </a:pathLst>
          </a:cu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2" name="WordArt 14"/>
          <p:cNvSpPr>
            <a:spLocks noChangeArrowheads="1" noChangeShapeType="1" noTextEdit="1"/>
          </p:cNvSpPr>
          <p:nvPr/>
        </p:nvSpPr>
        <p:spPr bwMode="auto">
          <a:xfrm>
            <a:off x="4210050" y="3055938"/>
            <a:ext cx="3968750" cy="1439862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24585" name="Rectangle 4" descr="Blue tissue paper"/>
          <p:cNvSpPr>
            <a:spLocks noChangeArrowheads="1"/>
          </p:cNvSpPr>
          <p:nvPr/>
        </p:nvSpPr>
        <p:spPr bwMode="auto">
          <a:xfrm>
            <a:off x="0" y="4495800"/>
            <a:ext cx="12301538" cy="2362200"/>
          </a:xfrm>
          <a:prstGeom prst="rect">
            <a:avLst/>
          </a:prstGeom>
          <a:blipFill dpi="0" rotWithShape="1">
            <a:blip r:embed="rId2" cstate="print">
              <a:alphaModFix amt="50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4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802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1802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802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8023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 animBg="1"/>
      <p:bldP spid="180228" grpId="1" animBg="1"/>
      <p:bldP spid="180228" grpId="2" animBg="1"/>
      <p:bldP spid="180229" grpId="0" animBg="1"/>
      <p:bldP spid="180229" grpId="1" animBg="1"/>
      <p:bldP spid="180229" grpId="2" animBg="1"/>
      <p:bldP spid="180230" grpId="0" animBg="1"/>
      <p:bldP spid="180230" grpId="1" animBg="1"/>
      <p:bldP spid="180230" grpId="2" animBg="1"/>
      <p:bldP spid="180231" grpId="0" animBg="1"/>
      <p:bldP spid="180231" grpId="1" animBg="1"/>
      <p:bldP spid="180231" grpId="2" animBg="1"/>
      <p:bldP spid="1802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</a:t>
            </a:r>
            <a:r>
              <a:rPr lang="zh-CN" altLang="en-US" smtClean="0"/>
              <a:t>素数的特点</a:t>
            </a:r>
            <a:r>
              <a:rPr lang="zh-CN" altLang="en-US"/>
              <a:t>：</a:t>
            </a:r>
          </a:p>
          <a:p>
            <a:pPr lvl="2"/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）随着</a:t>
            </a:r>
            <a:r>
              <a:rPr lang="zh-CN" altLang="en-US"/>
              <a:t>整数范围的增大，素数所占的比例就越小。</a:t>
            </a:r>
          </a:p>
          <a:p>
            <a:pPr lvl="2"/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）素数有</a:t>
            </a:r>
            <a:r>
              <a:rPr lang="zh-CN" altLang="en-US"/>
              <a:t>无限多个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1"/>
            <a:r>
              <a:rPr lang="en-US" altLang="zh-CN" smtClean="0"/>
              <a:t>2500</a:t>
            </a:r>
            <a:r>
              <a:rPr lang="zh-CN" altLang="en-US"/>
              <a:t>年前，希腊数学家</a:t>
            </a:r>
            <a:r>
              <a:rPr lang="zh-CN" altLang="en-US" smtClean="0"/>
              <a:t>欧几里德证明</a:t>
            </a:r>
            <a:r>
              <a:rPr lang="zh-CN" altLang="en-US"/>
              <a:t>了素数是无限</a:t>
            </a:r>
            <a:r>
              <a:rPr lang="zh-CN" altLang="en-US" smtClean="0"/>
              <a:t>的；</a:t>
            </a:r>
            <a:endParaRPr lang="en-US" altLang="zh-CN" smtClean="0"/>
          </a:p>
          <a:p>
            <a:pPr lvl="1"/>
            <a:r>
              <a:rPr lang="zh-CN" altLang="en-US" smtClean="0"/>
              <a:t>少量</a:t>
            </a:r>
            <a:r>
              <a:rPr lang="zh-CN" altLang="en-US"/>
              <a:t>素数可写成“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次方减</a:t>
            </a:r>
            <a:r>
              <a:rPr lang="en-US" altLang="zh-CN" smtClean="0"/>
              <a:t>1</a:t>
            </a:r>
            <a:r>
              <a:rPr lang="zh-CN" altLang="en-US" smtClean="0"/>
              <a:t>（</a:t>
            </a:r>
            <a:r>
              <a:rPr lang="en-US" altLang="zh-CN" smtClean="0"/>
              <a:t>2^n</a:t>
            </a:r>
            <a:r>
              <a:rPr lang="zh-CN" altLang="en-US"/>
              <a:t>－</a:t>
            </a:r>
            <a:r>
              <a:rPr lang="en-US" altLang="zh-CN" smtClean="0"/>
              <a:t>1</a:t>
            </a:r>
            <a:r>
              <a:rPr lang="zh-CN" altLang="en-US" smtClean="0"/>
              <a:t>）”的形式（</a:t>
            </a:r>
            <a:r>
              <a:rPr lang="en-US" altLang="zh-CN" smtClean="0"/>
              <a:t>n</a:t>
            </a:r>
            <a:r>
              <a:rPr lang="zh-CN" altLang="en-US"/>
              <a:t>也</a:t>
            </a:r>
            <a:r>
              <a:rPr lang="zh-CN" altLang="en-US" smtClean="0"/>
              <a:t>是素数）。</a:t>
            </a:r>
            <a:endParaRPr lang="en-US" altLang="zh-CN" smtClean="0"/>
          </a:p>
          <a:p>
            <a:pPr lvl="1"/>
            <a:r>
              <a:rPr lang="zh-CN" altLang="en-US" smtClean="0"/>
              <a:t>人们将</a:t>
            </a:r>
            <a:r>
              <a:rPr lang="zh-CN" altLang="en-US"/>
              <a:t>“</a:t>
            </a:r>
            <a:r>
              <a:rPr lang="en-US" altLang="zh-CN"/>
              <a:t>2</a:t>
            </a:r>
            <a:r>
              <a:rPr lang="zh-CN" altLang="en-US"/>
              <a:t>的</a:t>
            </a:r>
            <a:r>
              <a:rPr lang="en-US" altLang="zh-CN"/>
              <a:t>n</a:t>
            </a:r>
            <a:r>
              <a:rPr lang="zh-CN" altLang="en-US"/>
              <a:t>次方减</a:t>
            </a:r>
            <a:r>
              <a:rPr lang="en-US" altLang="zh-CN" smtClean="0"/>
              <a:t>1</a:t>
            </a:r>
            <a:r>
              <a:rPr lang="zh-CN" altLang="en-US" smtClean="0"/>
              <a:t>”形式</a:t>
            </a:r>
            <a:r>
              <a:rPr lang="zh-CN" altLang="en-US"/>
              <a:t>的素数称为</a:t>
            </a:r>
            <a:r>
              <a:rPr lang="zh-CN" altLang="en-US">
                <a:solidFill>
                  <a:srgbClr val="C00000"/>
                </a:solidFill>
              </a:rPr>
              <a:t>梅森素数</a:t>
            </a:r>
            <a:r>
              <a:rPr lang="zh-CN" altLang="en-US"/>
              <a:t>。</a:t>
            </a:r>
            <a:endParaRPr lang="en-US" altLang="zh-CN" smtClean="0"/>
          </a:p>
          <a:p>
            <a:pPr lvl="1"/>
            <a:r>
              <a:rPr lang="en-US" altLang="zh-CN" smtClean="0"/>
              <a:t>2013</a:t>
            </a:r>
            <a:r>
              <a:rPr lang="zh-CN" altLang="en-US" smtClean="0"/>
              <a:t>年发现</a:t>
            </a:r>
            <a:r>
              <a:rPr lang="zh-CN" altLang="en-US"/>
              <a:t>最大的素数</a:t>
            </a:r>
            <a:r>
              <a:rPr lang="zh-CN" altLang="en-US" smtClean="0"/>
              <a:t>是：</a:t>
            </a:r>
            <a:r>
              <a:rPr lang="en-US" altLang="zh-CN" smtClean="0"/>
              <a:t>p=2^57885161-1</a:t>
            </a:r>
            <a:r>
              <a:rPr lang="zh-CN" altLang="en-US" smtClean="0"/>
              <a:t>，为</a:t>
            </a:r>
            <a:r>
              <a:rPr lang="zh-CN" altLang="en-US"/>
              <a:t>第</a:t>
            </a:r>
            <a:r>
              <a:rPr lang="en-US" altLang="zh-CN"/>
              <a:t>48</a:t>
            </a:r>
            <a:r>
              <a:rPr lang="zh-CN" altLang="en-US" smtClean="0"/>
              <a:t>个“梅森素数”。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/>
              <a:t>哥德巴赫猜想：</a:t>
            </a:r>
            <a:r>
              <a:rPr lang="zh-CN" altLang="en-US">
                <a:solidFill>
                  <a:srgbClr val="C00000"/>
                </a:solidFill>
              </a:rPr>
              <a:t>是否每个大于</a:t>
            </a:r>
            <a:r>
              <a:rPr lang="en-US" altLang="zh-CN">
                <a:solidFill>
                  <a:srgbClr val="C00000"/>
                </a:solidFill>
              </a:rPr>
              <a:t>2</a:t>
            </a:r>
            <a:r>
              <a:rPr lang="zh-CN" altLang="en-US">
                <a:solidFill>
                  <a:srgbClr val="C00000"/>
                </a:solidFill>
              </a:rPr>
              <a:t>的偶数都可写成两个素数之和</a:t>
            </a:r>
            <a:r>
              <a:rPr lang="zh-CN" altLang="en-US"/>
              <a:t>？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3.3.2  </a:t>
            </a:r>
            <a:r>
              <a:rPr lang="zh-CN" altLang="en-US" dirty="0" smtClean="0"/>
              <a:t>逐步求精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</a:t>
            </a:r>
            <a:r>
              <a:rPr lang="zh-CN" altLang="en-US" smtClean="0"/>
              <a:t>素数的应用。</a:t>
            </a:r>
            <a:endParaRPr lang="en-US" altLang="zh-CN" smtClean="0"/>
          </a:p>
          <a:p>
            <a:pPr lvl="2"/>
            <a:endParaRPr lang="en-US" altLang="zh-CN" sz="1000" smtClean="0"/>
          </a:p>
          <a:p>
            <a:pPr lvl="2"/>
            <a:r>
              <a:rPr lang="zh-CN" altLang="en-US" smtClean="0"/>
              <a:t>在</a:t>
            </a:r>
            <a:r>
              <a:rPr lang="zh-CN" altLang="en-US"/>
              <a:t>密码学上</a:t>
            </a:r>
            <a:r>
              <a:rPr lang="zh-CN" altLang="en-US" smtClean="0"/>
              <a:t>，公钥是将传递</a:t>
            </a:r>
            <a:r>
              <a:rPr lang="zh-CN" altLang="en-US"/>
              <a:t>的信息在编码时</a:t>
            </a:r>
            <a:r>
              <a:rPr lang="zh-CN" altLang="en-US" smtClean="0"/>
              <a:t>加入素数，编码后</a:t>
            </a:r>
            <a:r>
              <a:rPr lang="zh-CN" altLang="en-US"/>
              <a:t>传送给收信</a:t>
            </a:r>
            <a:r>
              <a:rPr lang="zh-CN" altLang="en-US" smtClean="0"/>
              <a:t>人。</a:t>
            </a:r>
            <a:endParaRPr lang="en-US" altLang="zh-CN" smtClean="0"/>
          </a:p>
          <a:p>
            <a:pPr lvl="2"/>
            <a:endParaRPr lang="zh-CN" altLang="en-US"/>
          </a:p>
          <a:p>
            <a:pPr lvl="2"/>
            <a:r>
              <a:rPr lang="zh-CN" altLang="en-US" smtClean="0"/>
              <a:t>汽车变速箱中，相邻两</a:t>
            </a:r>
            <a:r>
              <a:rPr lang="zh-CN" altLang="en-US"/>
              <a:t>个大</a:t>
            </a:r>
            <a:r>
              <a:rPr lang="zh-CN" altLang="en-US" smtClean="0"/>
              <a:t>小齿轮的齿数</a:t>
            </a:r>
            <a:r>
              <a:rPr lang="zh-CN" altLang="en-US"/>
              <a:t>最好设计</a:t>
            </a:r>
            <a:r>
              <a:rPr lang="zh-CN" altLang="en-US" smtClean="0"/>
              <a:t>成素数，可</a:t>
            </a:r>
            <a:r>
              <a:rPr lang="zh-CN" altLang="en-US"/>
              <a:t>增强耐用度减少故障。</a:t>
            </a:r>
          </a:p>
          <a:p>
            <a:pPr lvl="2"/>
            <a:endParaRPr lang="en-US" altLang="zh-CN" smtClean="0"/>
          </a:p>
          <a:p>
            <a:pPr lvl="2"/>
            <a:r>
              <a:rPr lang="zh-CN" altLang="en-US" smtClean="0"/>
              <a:t>实验</a:t>
            </a:r>
            <a:r>
              <a:rPr lang="zh-CN" altLang="en-US"/>
              <a:t>表明</a:t>
            </a:r>
            <a:r>
              <a:rPr lang="zh-CN" altLang="en-US" smtClean="0"/>
              <a:t>，素数次使用</a:t>
            </a:r>
            <a:r>
              <a:rPr lang="zh-CN" altLang="en-US"/>
              <a:t>杀虫剂是最合理</a:t>
            </a:r>
            <a:r>
              <a:rPr lang="zh-CN" altLang="en-US" smtClean="0"/>
              <a:t>的，而且</a:t>
            </a:r>
            <a:r>
              <a:rPr lang="zh-CN" altLang="en-US"/>
              <a:t>害虫很难产生抗药性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zh-CN" altLang="en-US"/>
          </a:p>
          <a:p>
            <a:pPr lvl="2"/>
            <a:r>
              <a:rPr lang="zh-CN" altLang="en-US" smtClean="0"/>
              <a:t>以素数形式</a:t>
            </a:r>
            <a:r>
              <a:rPr lang="zh-CN" altLang="en-US"/>
              <a:t>无规律变化的导弹和鱼雷可以使敌人不易拦截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en-US"/>
              <a:t>多数生物的生命周期也</a:t>
            </a:r>
            <a:r>
              <a:rPr lang="zh-CN" altLang="en-US" smtClean="0"/>
              <a:t>是素数</a:t>
            </a:r>
            <a:r>
              <a:rPr lang="zh-CN" altLang="en-US" sz="1800" smtClean="0"/>
              <a:t>（</a:t>
            </a:r>
            <a:r>
              <a:rPr lang="zh-CN" altLang="en-US" sz="1800"/>
              <a:t>单位为年）</a:t>
            </a:r>
            <a:r>
              <a:rPr lang="zh-CN" altLang="en-US"/>
              <a:t>，这样可以最大程度地减少碰见天敌的机会。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3815390574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62811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枚举法</a:t>
            </a:r>
            <a:r>
              <a:rPr lang="zh-CN" altLang="zh-CN" b="1"/>
              <a:t>基本算法思想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先确定答案大致</a:t>
            </a:r>
            <a:r>
              <a:rPr lang="zh-CN" altLang="zh-CN"/>
              <a:t>范围</a:t>
            </a:r>
            <a:r>
              <a:rPr lang="zh-CN" altLang="zh-CN" smtClean="0"/>
              <a:t>，在此范围</a:t>
            </a:r>
            <a:r>
              <a:rPr lang="zh-CN" altLang="zh-CN" smtClean="0">
                <a:solidFill>
                  <a:srgbClr val="C00000"/>
                </a:solidFill>
              </a:rPr>
              <a:t>对</a:t>
            </a:r>
            <a:r>
              <a:rPr lang="zh-CN" altLang="zh-CN">
                <a:solidFill>
                  <a:srgbClr val="C00000"/>
                </a:solidFill>
              </a:rPr>
              <a:t>所有</a:t>
            </a:r>
            <a:r>
              <a:rPr lang="zh-CN" altLang="zh-CN" smtClean="0">
                <a:solidFill>
                  <a:srgbClr val="C00000"/>
                </a:solidFill>
              </a:rPr>
              <a:t>可能情况</a:t>
            </a:r>
            <a:r>
              <a:rPr lang="zh-CN" altLang="zh-CN">
                <a:solidFill>
                  <a:srgbClr val="C00000"/>
                </a:solidFill>
              </a:rPr>
              <a:t>逐一枚举验证</a:t>
            </a:r>
            <a:r>
              <a:rPr lang="zh-CN" altLang="zh-CN"/>
              <a:t>，如果</a:t>
            </a:r>
            <a:r>
              <a:rPr lang="zh-CN" altLang="zh-CN" smtClean="0"/>
              <a:t>某个验证符合条件，</a:t>
            </a:r>
            <a:r>
              <a:rPr lang="zh-CN" altLang="zh-CN"/>
              <a:t>则</a:t>
            </a:r>
            <a:r>
              <a:rPr lang="zh-CN" altLang="zh-CN" smtClean="0"/>
              <a:t>为问题答案</a:t>
            </a:r>
            <a:r>
              <a:rPr lang="zh-CN" altLang="zh-CN"/>
              <a:t>；如果全部</a:t>
            </a:r>
            <a:r>
              <a:rPr lang="zh-CN" altLang="zh-CN" smtClean="0"/>
              <a:t>情况均</a:t>
            </a:r>
            <a:r>
              <a:rPr lang="zh-CN" altLang="zh-CN"/>
              <a:t>不符合</a:t>
            </a:r>
            <a:r>
              <a:rPr lang="zh-CN" altLang="zh-CN" smtClean="0"/>
              <a:t>问题条件</a:t>
            </a:r>
            <a:r>
              <a:rPr lang="zh-CN" altLang="zh-CN"/>
              <a:t>，则问题无解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枚举法</a:t>
            </a:r>
            <a:r>
              <a:rPr lang="zh-CN" altLang="en-US" smtClean="0"/>
              <a:t>应用：如，</a:t>
            </a:r>
            <a:r>
              <a:rPr lang="zh-CN" altLang="zh-CN" smtClean="0"/>
              <a:t>求最大</a:t>
            </a:r>
            <a:r>
              <a:rPr lang="zh-CN" altLang="zh-CN"/>
              <a:t>，</a:t>
            </a:r>
            <a:r>
              <a:rPr lang="zh-CN" altLang="zh-CN" smtClean="0"/>
              <a:t>最小</a:t>
            </a:r>
            <a:r>
              <a:rPr lang="zh-CN" altLang="en-US" smtClean="0"/>
              <a:t>；如</a:t>
            </a:r>
            <a:r>
              <a:rPr lang="zh-CN" altLang="zh-CN" smtClean="0"/>
              <a:t>问题</a:t>
            </a:r>
            <a:r>
              <a:rPr lang="zh-CN" altLang="zh-CN"/>
              <a:t>的广度搜索和深度</a:t>
            </a:r>
            <a:r>
              <a:rPr lang="zh-CN" altLang="zh-CN" smtClean="0"/>
              <a:t>搜索</a:t>
            </a:r>
            <a:r>
              <a:rPr lang="zh-CN" altLang="en-US" smtClean="0"/>
              <a:t>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84128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枚举法算法流程。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303" y="662458"/>
            <a:ext cx="4863878" cy="61955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032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943" y="2191783"/>
            <a:ext cx="9318921" cy="34083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枚举法求最短路径</a:t>
            </a:r>
            <a:r>
              <a:rPr lang="zh-CN" altLang="zh-CN" b="1" smtClean="0"/>
              <a:t>案例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3-14</a:t>
            </a:r>
            <a:r>
              <a:rPr lang="zh-CN" altLang="zh-CN"/>
              <a:t>】：图</a:t>
            </a:r>
            <a:r>
              <a:rPr lang="en-US" altLang="zh-CN"/>
              <a:t>3-12</a:t>
            </a:r>
            <a:r>
              <a:rPr lang="zh-CN" altLang="zh-CN" smtClean="0"/>
              <a:t>表示城市</a:t>
            </a:r>
            <a:r>
              <a:rPr lang="zh-CN" altLang="zh-CN"/>
              <a:t>之间</a:t>
            </a:r>
            <a:r>
              <a:rPr lang="zh-CN" altLang="zh-CN" smtClean="0"/>
              <a:t>的交通路网，用</a:t>
            </a:r>
            <a:r>
              <a:rPr lang="zh-CN" altLang="zh-CN"/>
              <a:t>枚举法求解单向通行</a:t>
            </a:r>
            <a:r>
              <a:rPr lang="zh-CN" altLang="zh-CN" smtClean="0"/>
              <a:t>时</a:t>
            </a:r>
            <a:r>
              <a:rPr lang="zh-CN" altLang="en-US" smtClean="0"/>
              <a:t>，</a:t>
            </a:r>
            <a:r>
              <a:rPr lang="en-US" altLang="zh-CN" smtClean="0"/>
              <a:t>A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之间的最短距离，限制条件是不走回头路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76175" y="2482910"/>
            <a:ext cx="1265275" cy="520996"/>
          </a:xfrm>
          <a:prstGeom prst="wedgeRoundRectCallout">
            <a:avLst>
              <a:gd name="adj1" fmla="val 26122"/>
              <a:gd name="adj2" fmla="val 173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城市代码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408812" y="4942575"/>
            <a:ext cx="1265275" cy="520996"/>
          </a:xfrm>
          <a:prstGeom prst="wedgeRoundRectCallout">
            <a:avLst>
              <a:gd name="adj1" fmla="val 64777"/>
              <a:gd name="adj2" fmla="val -1145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路径距离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032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b="1" smtClean="0"/>
              <a:t>问题</a:t>
            </a:r>
            <a:r>
              <a:rPr lang="zh-CN" altLang="zh-CN" b="1"/>
              <a:t>的规模与分解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求解问题的</a:t>
            </a:r>
            <a:r>
              <a:rPr lang="zh-CN" altLang="zh-CN"/>
              <a:t>计算时间与问题的规模</a:t>
            </a:r>
            <a:r>
              <a:rPr lang="en-US" altLang="zh-CN"/>
              <a:t>N</a:t>
            </a:r>
            <a:r>
              <a:rPr lang="zh-CN" altLang="zh-CN"/>
              <a:t>有关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对</a:t>
            </a:r>
            <a:r>
              <a:rPr lang="en-US" altLang="zh-CN"/>
              <a:t>n</a:t>
            </a:r>
            <a:r>
              <a:rPr lang="zh-CN" altLang="zh-CN"/>
              <a:t>个元素进行排序；当</a:t>
            </a:r>
            <a:r>
              <a:rPr lang="en-US" altLang="zh-CN"/>
              <a:t>n=1</a:t>
            </a:r>
            <a:r>
              <a:rPr lang="zh-CN" altLang="zh-CN"/>
              <a:t>时</a:t>
            </a:r>
            <a:r>
              <a:rPr lang="zh-CN" altLang="zh-CN" smtClean="0"/>
              <a:t>，</a:t>
            </a:r>
            <a:r>
              <a:rPr lang="zh-CN" altLang="en-US"/>
              <a:t>几乎</a:t>
            </a:r>
            <a:r>
              <a:rPr lang="zh-CN" altLang="zh-CN" smtClean="0"/>
              <a:t>不需</a:t>
            </a:r>
            <a:r>
              <a:rPr lang="zh-CN" altLang="en-US" smtClean="0"/>
              <a:t>要</a:t>
            </a:r>
            <a:r>
              <a:rPr lang="zh-CN" altLang="zh-CN" smtClean="0"/>
              <a:t>计算</a:t>
            </a:r>
            <a:r>
              <a:rPr lang="zh-CN" altLang="zh-CN"/>
              <a:t>；</a:t>
            </a:r>
            <a:r>
              <a:rPr lang="en-US" altLang="zh-CN"/>
              <a:t>n=2</a:t>
            </a:r>
            <a:r>
              <a:rPr lang="zh-CN" altLang="zh-CN"/>
              <a:t>时，</a:t>
            </a:r>
            <a:r>
              <a:rPr lang="zh-CN" altLang="zh-CN" smtClean="0"/>
              <a:t>只要</a:t>
            </a:r>
            <a:r>
              <a:rPr lang="en-US" altLang="zh-CN" smtClean="0"/>
              <a:t>1</a:t>
            </a:r>
            <a:r>
              <a:rPr lang="zh-CN" altLang="zh-CN"/>
              <a:t>次比较即</a:t>
            </a:r>
            <a:r>
              <a:rPr lang="zh-CN" altLang="zh-CN" smtClean="0"/>
              <a:t>可；</a:t>
            </a:r>
            <a:r>
              <a:rPr lang="en-US" altLang="zh-CN"/>
              <a:t>n=3</a:t>
            </a:r>
            <a:r>
              <a:rPr lang="zh-CN" altLang="zh-CN" smtClean="0"/>
              <a:t>时</a:t>
            </a:r>
            <a:r>
              <a:rPr lang="zh-CN" altLang="en-US" smtClean="0"/>
              <a:t>，</a:t>
            </a:r>
            <a:r>
              <a:rPr lang="zh-CN" altLang="zh-CN" smtClean="0"/>
              <a:t>要</a:t>
            </a:r>
            <a:r>
              <a:rPr lang="zh-CN" altLang="zh-CN"/>
              <a:t>作</a:t>
            </a:r>
            <a:r>
              <a:rPr lang="en-US" altLang="zh-CN"/>
              <a:t>3</a:t>
            </a:r>
            <a:r>
              <a:rPr lang="zh-CN" altLang="zh-CN"/>
              <a:t>次</a:t>
            </a:r>
            <a:r>
              <a:rPr lang="zh-CN" altLang="zh-CN" smtClean="0"/>
              <a:t>比较，…当</a:t>
            </a:r>
            <a:r>
              <a:rPr lang="en-US" altLang="zh-CN"/>
              <a:t>n=100</a:t>
            </a:r>
            <a:r>
              <a:rPr lang="zh-CN" altLang="zh-CN"/>
              <a:t>万时，问题就</a:t>
            </a:r>
            <a:r>
              <a:rPr lang="zh-CN" altLang="zh-CN" smtClean="0"/>
              <a:t>不容易</a:t>
            </a:r>
            <a:r>
              <a:rPr lang="zh-CN" altLang="zh-CN"/>
              <a:t>处理了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问题</a:t>
            </a:r>
            <a:r>
              <a:rPr lang="zh-CN" altLang="zh-CN"/>
              <a:t>的复杂性</a:t>
            </a:r>
            <a:r>
              <a:rPr lang="zh-CN" altLang="zh-CN" smtClean="0"/>
              <a:t>一般随问题</a:t>
            </a:r>
            <a:r>
              <a:rPr lang="zh-CN" altLang="zh-CN"/>
              <a:t>规模的增加而增加。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分</a:t>
            </a:r>
            <a:r>
              <a:rPr lang="zh-CN" altLang="zh-CN"/>
              <a:t>治</a:t>
            </a:r>
            <a:r>
              <a:rPr lang="zh-CN" altLang="zh-CN" smtClean="0"/>
              <a:t>法是将难以解决</a:t>
            </a:r>
            <a:r>
              <a:rPr lang="zh-CN" altLang="zh-CN"/>
              <a:t>的大问题，分割成一些规模较小</a:t>
            </a:r>
            <a:r>
              <a:rPr lang="zh-CN" altLang="zh-CN" smtClean="0"/>
              <a:t>的问题，分而治之。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分治法</a:t>
            </a:r>
            <a:r>
              <a:rPr lang="zh-CN" altLang="zh-CN" smtClean="0"/>
              <a:t>是</a:t>
            </a:r>
            <a:r>
              <a:rPr lang="zh-CN" altLang="zh-CN"/>
              <a:t>很多高效算法的基础，如排序算法等。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229488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用</a:t>
            </a:r>
            <a:r>
              <a:rPr lang="zh-CN" altLang="zh-CN"/>
              <a:t>枚举法</a:t>
            </a:r>
            <a:r>
              <a:rPr lang="zh-CN" altLang="zh-CN" smtClean="0"/>
              <a:t>解题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计算</a:t>
            </a:r>
            <a:r>
              <a:rPr lang="zh-CN" altLang="zh-CN"/>
              <a:t>从</a:t>
            </a:r>
            <a:r>
              <a:rPr lang="en-US" altLang="zh-CN"/>
              <a:t>A</a:t>
            </a:r>
            <a:r>
              <a:rPr lang="zh-CN" altLang="zh-CN"/>
              <a:t>到</a:t>
            </a:r>
            <a:r>
              <a:rPr lang="en-US" altLang="zh-CN" smtClean="0"/>
              <a:t>E</a:t>
            </a:r>
            <a:r>
              <a:rPr lang="zh-CN" altLang="zh-CN" smtClean="0"/>
              <a:t>所有最</a:t>
            </a:r>
            <a:r>
              <a:rPr lang="zh-CN" altLang="zh-CN"/>
              <a:t>短路径和</a:t>
            </a:r>
            <a:r>
              <a:rPr lang="zh-CN" altLang="zh-CN" smtClean="0"/>
              <a:t>距离，计算</a:t>
            </a:r>
            <a:r>
              <a:rPr lang="zh-CN" altLang="zh-CN"/>
              <a:t>结果保存在表</a:t>
            </a:r>
            <a:r>
              <a:rPr lang="en-US" altLang="zh-CN"/>
              <a:t>3-8</a:t>
            </a:r>
            <a:r>
              <a:rPr lang="zh-CN" altLang="zh-CN" smtClean="0"/>
              <a:t>中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比较</a:t>
            </a:r>
            <a:r>
              <a:rPr lang="zh-CN" altLang="zh-CN"/>
              <a:t>表</a:t>
            </a:r>
            <a:r>
              <a:rPr lang="en-US" altLang="zh-CN" smtClean="0"/>
              <a:t>3-8</a:t>
            </a:r>
            <a:r>
              <a:rPr lang="zh-CN" altLang="zh-CN" smtClean="0"/>
              <a:t>计算</a:t>
            </a:r>
            <a:r>
              <a:rPr lang="zh-CN" altLang="zh-CN"/>
              <a:t>结果</a:t>
            </a:r>
            <a:r>
              <a:rPr lang="zh-CN" altLang="zh-CN" smtClean="0"/>
              <a:t>，最</a:t>
            </a:r>
            <a:r>
              <a:rPr lang="zh-CN" altLang="zh-CN"/>
              <a:t>短</a:t>
            </a:r>
            <a:r>
              <a:rPr lang="zh-CN" altLang="zh-CN" smtClean="0"/>
              <a:t>路径</a:t>
            </a:r>
            <a:r>
              <a:rPr lang="zh-CN" altLang="en-US" smtClean="0"/>
              <a:t>为：</a:t>
            </a:r>
            <a:r>
              <a:rPr lang="en-US" altLang="zh-CN" b="1" smtClean="0">
                <a:solidFill>
                  <a:srgbClr val="C00000"/>
                </a:solidFill>
              </a:rPr>
              <a:t>A-B2-C1-D1-E</a:t>
            </a:r>
            <a:r>
              <a:rPr lang="zh-CN" altLang="zh-CN" smtClean="0"/>
              <a:t>，最</a:t>
            </a:r>
            <a:r>
              <a:rPr lang="zh-CN" altLang="zh-CN"/>
              <a:t>短距离为</a:t>
            </a:r>
            <a:r>
              <a:rPr lang="en-US" altLang="zh-CN" b="1">
                <a:solidFill>
                  <a:srgbClr val="C00000"/>
                </a:solidFill>
              </a:rPr>
              <a:t>19</a:t>
            </a:r>
            <a:r>
              <a:rPr lang="zh-CN" altLang="zh-CN"/>
              <a:t>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72426323"/>
              </p:ext>
            </p:extLst>
          </p:nvPr>
        </p:nvGraphicFramePr>
        <p:xfrm>
          <a:off x="861238" y="1913856"/>
          <a:ext cx="10866473" cy="3710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2198"/>
                <a:gridCol w="2288941"/>
                <a:gridCol w="2290203"/>
                <a:gridCol w="969612"/>
                <a:gridCol w="2142489"/>
                <a:gridCol w="2323030"/>
              </a:tblGrid>
              <a:tr h="5105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局部最短路径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局部最短路径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距离</a:t>
                      </a:r>
                      <a:endParaRPr lang="zh-CN" sz="200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A-B1-C1-D1-E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2+12+3+5=22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A-B2-C2-D2-E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5+10+5+2=22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A-B1-C1-D2-E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2+12+9+2=25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A-B2-C3-D2-E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5+4+10+2=21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A-B1-C2-D1-E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2+14+6+5=27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1+13+3+5=22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A-B1-C2-D2-E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2+14+5+2=23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A-B3-C1-D2-E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1+13+9+2=25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A-B2-C1-D1-E</a:t>
                      </a:r>
                      <a:endParaRPr lang="zh-CN" sz="2000" b="1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5+6+3+5=19</a:t>
                      </a:r>
                      <a:endParaRPr lang="zh-CN" sz="2000" b="1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A-B3-C2-D1-E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1+12+6+5=24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A-B2-C1-D2-E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5+6+9+2=22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A-B3-C2-D2-E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1+12+5+2=20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57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A-B2-C2-D1-E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5+10+6+5=26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A-B3-C3-D2-E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1+11+10+2=23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246953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39" y="1257409"/>
            <a:ext cx="10894170" cy="3984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单向</a:t>
            </a:r>
            <a:r>
              <a:rPr lang="zh-CN" altLang="zh-CN"/>
              <a:t>通行</a:t>
            </a:r>
            <a:r>
              <a:rPr lang="zh-CN" altLang="zh-CN" smtClean="0"/>
              <a:t>时</a:t>
            </a:r>
            <a:r>
              <a:rPr lang="zh-CN" altLang="en-US" smtClean="0"/>
              <a:t>，</a:t>
            </a:r>
            <a:r>
              <a:rPr lang="en-US" altLang="zh-CN" smtClean="0"/>
              <a:t>A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之间的最</a:t>
            </a:r>
            <a:r>
              <a:rPr lang="zh-CN" altLang="zh-CN" smtClean="0"/>
              <a:t>短</a:t>
            </a:r>
            <a:r>
              <a:rPr lang="zh-CN" altLang="en-US" smtClean="0"/>
              <a:t>路径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65004" y="3276213"/>
            <a:ext cx="1616149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330995" y="1850065"/>
            <a:ext cx="1357424" cy="117451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563832" y="1610446"/>
            <a:ext cx="1431852" cy="54796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8853376" y="2476613"/>
            <a:ext cx="1726019" cy="64935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标注 14"/>
          <p:cNvSpPr/>
          <p:nvPr/>
        </p:nvSpPr>
        <p:spPr>
          <a:xfrm>
            <a:off x="7588101" y="954379"/>
            <a:ext cx="1265275" cy="520996"/>
          </a:xfrm>
          <a:prstGeom prst="wedgeRoundRectCallout">
            <a:avLst>
              <a:gd name="adj1" fmla="val -48668"/>
              <a:gd name="adj2" fmla="val 142631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最佳路径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49332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枚举法</a:t>
            </a:r>
            <a:r>
              <a:rPr lang="zh-CN" altLang="zh-CN" b="1"/>
              <a:t>的优化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缺点</a:t>
            </a:r>
            <a:r>
              <a:rPr lang="zh-CN" altLang="en-US" smtClean="0"/>
              <a:t>：</a:t>
            </a:r>
            <a:r>
              <a:rPr lang="zh-CN" altLang="zh-CN" b="1" smtClean="0">
                <a:solidFill>
                  <a:srgbClr val="C00000"/>
                </a:solidFill>
              </a:rPr>
              <a:t>运算量大</a:t>
            </a:r>
            <a:r>
              <a:rPr lang="zh-CN" altLang="zh-CN"/>
              <a:t>，解题效率不高，如果枚举范围太</a:t>
            </a:r>
            <a:r>
              <a:rPr lang="zh-CN" altLang="zh-CN" smtClean="0"/>
              <a:t>大</a:t>
            </a:r>
            <a:r>
              <a:rPr lang="zh-CN" altLang="en-US" smtClean="0"/>
              <a:t>，</a:t>
            </a:r>
            <a:r>
              <a:rPr lang="zh-CN" altLang="zh-CN" smtClean="0"/>
              <a:t>时间上难以</a:t>
            </a:r>
            <a:r>
              <a:rPr lang="zh-CN" altLang="zh-CN"/>
              <a:t>承受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枚举法时间</a:t>
            </a:r>
            <a:r>
              <a:rPr lang="zh-CN" altLang="zh-CN"/>
              <a:t>复杂</a:t>
            </a:r>
            <a:r>
              <a:rPr lang="zh-CN" altLang="zh-CN" smtClean="0"/>
              <a:t>度</a:t>
            </a:r>
            <a:r>
              <a:rPr lang="en-US" altLang="zh-CN" smtClean="0"/>
              <a:t>=</a:t>
            </a:r>
            <a:r>
              <a:rPr lang="zh-CN" altLang="zh-CN" smtClean="0"/>
              <a:t>状态</a:t>
            </a:r>
            <a:r>
              <a:rPr lang="zh-CN" altLang="zh-CN"/>
              <a:t>总数×单个状态的</a:t>
            </a:r>
            <a:r>
              <a:rPr lang="zh-CN" altLang="zh-CN" smtClean="0"/>
              <a:t>耗时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优化方法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减少</a:t>
            </a:r>
            <a:r>
              <a:rPr lang="zh-CN" altLang="zh-CN">
                <a:solidFill>
                  <a:srgbClr val="C00000"/>
                </a:solidFill>
              </a:rPr>
              <a:t>状态</a:t>
            </a:r>
            <a:r>
              <a:rPr lang="zh-CN" altLang="zh-CN" smtClean="0">
                <a:solidFill>
                  <a:srgbClr val="C00000"/>
                </a:solidFill>
              </a:rPr>
              <a:t>总数</a:t>
            </a:r>
            <a:r>
              <a:rPr lang="zh-CN" altLang="en-US" sz="1800" smtClean="0"/>
              <a:t>（</a:t>
            </a:r>
            <a:r>
              <a:rPr lang="zh-CN" altLang="zh-CN" sz="1800" smtClean="0"/>
              <a:t>减少</a:t>
            </a:r>
            <a:r>
              <a:rPr lang="zh-CN" altLang="zh-CN" sz="1800"/>
              <a:t>枚举变量数，</a:t>
            </a:r>
            <a:r>
              <a:rPr lang="zh-CN" altLang="zh-CN" sz="1800" smtClean="0"/>
              <a:t>减少变量值域</a:t>
            </a:r>
            <a:r>
              <a:rPr lang="zh-CN" altLang="zh-CN" sz="1800"/>
              <a:t>，减少重复计算</a:t>
            </a:r>
            <a:r>
              <a:rPr lang="zh-CN" altLang="zh-CN" sz="1800" smtClean="0"/>
              <a:t>工作</a:t>
            </a:r>
            <a:r>
              <a:rPr lang="zh-CN" altLang="en-US" sz="1800" smtClean="0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降低</a:t>
            </a:r>
            <a:r>
              <a:rPr lang="zh-CN" altLang="zh-CN">
                <a:solidFill>
                  <a:srgbClr val="C00000"/>
                </a:solidFill>
              </a:rPr>
              <a:t>单个</a:t>
            </a:r>
            <a:r>
              <a:rPr lang="zh-CN" altLang="zh-CN" smtClean="0">
                <a:solidFill>
                  <a:srgbClr val="C00000"/>
                </a:solidFill>
              </a:rPr>
              <a:t>状态考察代价</a:t>
            </a:r>
            <a:r>
              <a:rPr lang="zh-CN" altLang="en-US" sz="1800" smtClean="0"/>
              <a:t>（</a:t>
            </a:r>
            <a:r>
              <a:rPr lang="zh-CN" altLang="zh-CN" sz="1800" smtClean="0"/>
              <a:t>根据问题性质</a:t>
            </a:r>
            <a:r>
              <a:rPr lang="zh-CN" altLang="zh-CN" sz="1800"/>
              <a:t>进行</a:t>
            </a:r>
            <a:r>
              <a:rPr lang="zh-CN" altLang="zh-CN" sz="1800" smtClean="0"/>
              <a:t>简化</a:t>
            </a:r>
            <a:r>
              <a:rPr lang="zh-CN" altLang="en-US" sz="1800" smtClean="0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032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3.3.3  </a:t>
            </a:r>
            <a:r>
              <a:rPr lang="zh-CN" altLang="en-US" dirty="0" smtClean="0"/>
              <a:t>枚举法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枚举法</a:t>
            </a:r>
            <a:r>
              <a:rPr lang="zh-CN" altLang="zh-CN" b="1"/>
              <a:t>在密码破译领域中的应用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用</a:t>
            </a:r>
            <a:r>
              <a:rPr lang="zh-CN" altLang="zh-CN"/>
              <a:t>枚举法破解</a:t>
            </a:r>
            <a:r>
              <a:rPr lang="zh-CN" altLang="zh-CN" smtClean="0"/>
              <a:t>密码</a:t>
            </a:r>
            <a:r>
              <a:rPr lang="zh-CN" altLang="en-US" smtClean="0"/>
              <a:t>：</a:t>
            </a:r>
            <a:r>
              <a:rPr lang="zh-CN" altLang="zh-CN"/>
              <a:t>对</a:t>
            </a:r>
            <a:r>
              <a:rPr lang="zh-CN" altLang="zh-CN" smtClean="0"/>
              <a:t>密码</a:t>
            </a:r>
            <a:r>
              <a:rPr lang="zh-CN" altLang="zh-CN" smtClean="0">
                <a:solidFill>
                  <a:srgbClr val="C00000"/>
                </a:solidFill>
              </a:rPr>
              <a:t>逐个</a:t>
            </a:r>
            <a:r>
              <a:rPr lang="zh-CN" altLang="zh-CN">
                <a:solidFill>
                  <a:srgbClr val="C00000"/>
                </a:solidFill>
              </a:rPr>
              <a:t>验证</a:t>
            </a:r>
            <a:r>
              <a:rPr lang="zh-CN" altLang="zh-CN" smtClean="0"/>
              <a:t>，</a:t>
            </a:r>
            <a:r>
              <a:rPr lang="zh-CN" altLang="zh-CN"/>
              <a:t>直到找出</a:t>
            </a:r>
            <a:r>
              <a:rPr lang="zh-CN" altLang="zh-CN" smtClean="0"/>
              <a:t>真正密码</a:t>
            </a:r>
            <a:r>
              <a:rPr lang="zh-CN" altLang="zh-CN"/>
              <a:t>为止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由</a:t>
            </a:r>
            <a:r>
              <a:rPr lang="en-US" altLang="zh-CN" smtClean="0"/>
              <a:t>4</a:t>
            </a:r>
            <a:r>
              <a:rPr lang="zh-CN" altLang="zh-CN" smtClean="0"/>
              <a:t>位</a:t>
            </a:r>
            <a:r>
              <a:rPr lang="zh-CN" altLang="zh-CN"/>
              <a:t>小写英文字母和数字组成其</a:t>
            </a:r>
            <a:r>
              <a:rPr lang="zh-CN" altLang="zh-CN" smtClean="0"/>
              <a:t>密码有</a:t>
            </a:r>
            <a:r>
              <a:rPr lang="zh-CN" altLang="zh-CN"/>
              <a:t>：（</a:t>
            </a:r>
            <a:r>
              <a:rPr lang="en-US" altLang="zh-CN"/>
              <a:t>26+10</a:t>
            </a:r>
            <a:r>
              <a:rPr lang="zh-CN" altLang="zh-CN" smtClean="0"/>
              <a:t>）</a:t>
            </a:r>
            <a:r>
              <a:rPr lang="en-US" altLang="zh-CN" smtClean="0"/>
              <a:t>^4=1 679 616</a:t>
            </a:r>
            <a:r>
              <a:rPr lang="zh-CN" altLang="zh-CN" smtClean="0"/>
              <a:t>种</a:t>
            </a:r>
            <a:r>
              <a:rPr lang="zh-CN" altLang="en-US" smtClean="0"/>
              <a:t>密码</a:t>
            </a:r>
            <a:r>
              <a:rPr lang="zh-CN" altLang="zh-CN" smtClean="0"/>
              <a:t>组合</a:t>
            </a:r>
            <a:r>
              <a:rPr lang="zh-CN" altLang="zh-CN"/>
              <a:t>，最多</a:t>
            </a:r>
            <a:r>
              <a:rPr lang="zh-CN" altLang="zh-CN" smtClean="0"/>
              <a:t>尝试</a:t>
            </a:r>
            <a:r>
              <a:rPr lang="en-US" altLang="zh-CN" smtClean="0"/>
              <a:t>1 679 615</a:t>
            </a:r>
            <a:r>
              <a:rPr lang="zh-CN" altLang="zh-CN"/>
              <a:t>次就能找到真正的密码。 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理论上用</a:t>
            </a:r>
            <a:r>
              <a:rPr lang="zh-CN" altLang="en-US" smtClean="0"/>
              <a:t>枚举法</a:t>
            </a:r>
            <a:r>
              <a:rPr lang="zh-CN" altLang="zh-CN" smtClean="0"/>
              <a:t>可破解</a:t>
            </a:r>
            <a:r>
              <a:rPr lang="zh-CN" altLang="zh-CN"/>
              <a:t>任何一种</a:t>
            </a:r>
            <a:r>
              <a:rPr lang="zh-CN" altLang="zh-CN" smtClean="0"/>
              <a:t>密码。</a:t>
            </a:r>
            <a:endParaRPr lang="zh-CN" altLang="zh-CN"/>
          </a:p>
          <a:p>
            <a:pPr lvl="1"/>
            <a:r>
              <a:rPr lang="zh-CN" altLang="zh-CN" smtClean="0"/>
              <a:t>破译</a:t>
            </a:r>
            <a:r>
              <a:rPr lang="zh-CN" altLang="zh-CN"/>
              <a:t>一个有</a:t>
            </a:r>
            <a:r>
              <a:rPr lang="en-US" altLang="zh-CN"/>
              <a:t>8</a:t>
            </a:r>
            <a:r>
              <a:rPr lang="zh-CN" altLang="zh-CN"/>
              <a:t>位</a:t>
            </a:r>
            <a:r>
              <a:rPr lang="zh-CN" altLang="zh-CN" smtClean="0"/>
              <a:t>，</a:t>
            </a:r>
            <a:r>
              <a:rPr lang="zh-CN" altLang="en-US" smtClean="0"/>
              <a:t>由</a:t>
            </a:r>
            <a:r>
              <a:rPr lang="en-US" altLang="zh-CN" smtClean="0"/>
              <a:t>ASCII</a:t>
            </a:r>
            <a:r>
              <a:rPr lang="zh-CN" altLang="en-US" smtClean="0"/>
              <a:t>码字符组成</a:t>
            </a:r>
            <a:r>
              <a:rPr lang="zh-CN" altLang="zh-CN" smtClean="0"/>
              <a:t>的</a:t>
            </a:r>
            <a:r>
              <a:rPr lang="zh-CN" altLang="zh-CN"/>
              <a:t>密码，用</a:t>
            </a:r>
            <a:r>
              <a:rPr lang="zh-CN" altLang="zh-CN" smtClean="0"/>
              <a:t>普通</a:t>
            </a:r>
            <a:r>
              <a:rPr lang="zh-CN" altLang="en-US" smtClean="0"/>
              <a:t>个人</a:t>
            </a:r>
            <a:r>
              <a:rPr lang="zh-CN" altLang="zh-CN" smtClean="0"/>
              <a:t>计算机</a:t>
            </a:r>
            <a:r>
              <a:rPr lang="zh-CN" altLang="zh-CN"/>
              <a:t>可能需要几个月甚至</a:t>
            </a:r>
            <a:r>
              <a:rPr lang="zh-CN" altLang="zh-CN" smtClean="0"/>
              <a:t>长时间。</a:t>
            </a:r>
            <a:endParaRPr lang="en-US" altLang="zh-CN" smtClean="0"/>
          </a:p>
          <a:p>
            <a:pPr lvl="1"/>
            <a:r>
              <a:rPr lang="zh-CN" altLang="zh-CN" smtClean="0"/>
              <a:t>解决</a:t>
            </a:r>
            <a:r>
              <a:rPr lang="zh-CN" altLang="zh-CN"/>
              <a:t>办法是运用字典技术</a:t>
            </a:r>
            <a:r>
              <a:rPr lang="zh-CN" altLang="zh-CN" smtClean="0"/>
              <a:t>，</a:t>
            </a:r>
            <a:r>
              <a:rPr lang="zh-CN" altLang="en-US" smtClean="0"/>
              <a:t>将</a:t>
            </a:r>
            <a:r>
              <a:rPr lang="zh-CN" altLang="zh-CN" smtClean="0"/>
              <a:t>密码</a:t>
            </a:r>
            <a:r>
              <a:rPr lang="zh-CN" altLang="zh-CN"/>
              <a:t>锁定在某个范围，如英文</a:t>
            </a:r>
            <a:r>
              <a:rPr lang="zh-CN" altLang="zh-CN" smtClean="0"/>
              <a:t>单词及</a:t>
            </a:r>
            <a:r>
              <a:rPr lang="zh-CN" altLang="zh-CN"/>
              <a:t>生日的数字组合等，</a:t>
            </a:r>
            <a:r>
              <a:rPr lang="zh-CN" altLang="zh-CN" smtClean="0"/>
              <a:t>所有英文</a:t>
            </a:r>
            <a:r>
              <a:rPr lang="zh-CN" altLang="zh-CN"/>
              <a:t>单词不过</a:t>
            </a:r>
            <a:r>
              <a:rPr lang="en-US" altLang="zh-CN"/>
              <a:t>10</a:t>
            </a:r>
            <a:r>
              <a:rPr lang="zh-CN" altLang="zh-CN"/>
              <a:t>万个左右，这样可以</a:t>
            </a:r>
            <a:r>
              <a:rPr lang="zh-CN" altLang="zh-CN" smtClean="0"/>
              <a:t>大大缩短</a:t>
            </a:r>
            <a:r>
              <a:rPr lang="zh-CN" altLang="zh-CN"/>
              <a:t>破译时间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032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1800" dirty="0" smtClean="0"/>
              <a:t>《</a:t>
            </a:r>
            <a:r>
              <a:rPr lang="zh-CN" altLang="en-US" sz="1800" dirty="0" smtClean="0"/>
              <a:t>计算机导论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计算思维和应用技术</a:t>
            </a:r>
            <a:r>
              <a:rPr lang="en-US" altLang="zh-CN" sz="1800" dirty="0" smtClean="0"/>
              <a:t>》                  </a:t>
            </a:r>
            <a:r>
              <a:rPr lang="zh-CN" altLang="en-US" b="1" dirty="0" smtClean="0"/>
              <a:t>第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章  计算思维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3499318294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489798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贪心</a:t>
            </a:r>
            <a:r>
              <a:rPr lang="zh-CN" altLang="zh-CN" b="1"/>
              <a:t>法的特点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问题求解</a:t>
            </a:r>
            <a:r>
              <a:rPr lang="zh-CN" altLang="zh-CN"/>
              <a:t>时，总是做出</a:t>
            </a:r>
            <a:r>
              <a:rPr lang="zh-CN" altLang="zh-CN" b="1">
                <a:solidFill>
                  <a:srgbClr val="C00000"/>
                </a:solidFill>
              </a:rPr>
              <a:t>在当前看来最好的选择</a:t>
            </a:r>
            <a:r>
              <a:rPr lang="zh-CN" altLang="zh-CN"/>
              <a:t>，从而希望</a:t>
            </a:r>
            <a:r>
              <a:rPr lang="zh-CN" altLang="zh-CN" smtClean="0"/>
              <a:t>结果最好</a:t>
            </a:r>
            <a:r>
              <a:rPr lang="zh-CN" altLang="zh-CN"/>
              <a:t>的算法。</a:t>
            </a:r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贪心法不</a:t>
            </a:r>
            <a:r>
              <a:rPr lang="zh-CN" altLang="zh-CN"/>
              <a:t>追求最优解，只希望得到较为满意解（次优解）的方法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贪心法不从</a:t>
            </a:r>
            <a:r>
              <a:rPr lang="zh-CN" altLang="zh-CN"/>
              <a:t>整体最优考虑，</a:t>
            </a:r>
            <a:r>
              <a:rPr lang="zh-CN" altLang="zh-CN" smtClean="0"/>
              <a:t>它做出</a:t>
            </a:r>
            <a:r>
              <a:rPr lang="zh-CN" altLang="zh-CN"/>
              <a:t>的</a:t>
            </a:r>
            <a:r>
              <a:rPr lang="zh-CN" altLang="zh-CN" smtClean="0"/>
              <a:t>选择是局部最优。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缺点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不能保证解</a:t>
            </a:r>
            <a:r>
              <a:rPr lang="zh-CN" altLang="zh-CN"/>
              <a:t>是</a:t>
            </a:r>
            <a:r>
              <a:rPr lang="zh-CN" altLang="zh-CN" smtClean="0"/>
              <a:t>最</a:t>
            </a:r>
            <a:r>
              <a:rPr lang="zh-CN" altLang="en-US" smtClean="0"/>
              <a:t>优</a:t>
            </a:r>
            <a:r>
              <a:rPr lang="zh-CN" altLang="zh-CN" smtClean="0"/>
              <a:t>的；</a:t>
            </a:r>
            <a:endParaRPr lang="en-US" altLang="zh-CN" smtClean="0"/>
          </a:p>
          <a:p>
            <a:pPr lvl="2"/>
            <a:r>
              <a:rPr lang="zh-CN" altLang="zh-CN" smtClean="0"/>
              <a:t>不能求</a:t>
            </a:r>
            <a:r>
              <a:rPr lang="zh-CN" altLang="zh-CN"/>
              <a:t>最大或最小解问题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只能</a:t>
            </a:r>
            <a:r>
              <a:rPr lang="zh-CN" altLang="zh-CN"/>
              <a:t>求满足某些约束条件的</a:t>
            </a:r>
            <a:r>
              <a:rPr lang="zh-CN" altLang="zh-CN" smtClean="0"/>
              <a:t>可行解。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0321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贪心</a:t>
            </a:r>
            <a:r>
              <a:rPr lang="zh-CN" altLang="zh-CN" b="1"/>
              <a:t>法基本算法思想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）建立</a:t>
            </a:r>
            <a:r>
              <a:rPr lang="zh-CN" altLang="zh-CN" smtClean="0"/>
              <a:t>数学模型描述</a:t>
            </a:r>
            <a:r>
              <a:rPr lang="zh-CN" altLang="zh-CN"/>
              <a:t>问题。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smtClean="0"/>
              <a:t>将问题</a:t>
            </a:r>
            <a:r>
              <a:rPr lang="zh-CN" altLang="zh-CN"/>
              <a:t>分成若干个子问题。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</a:t>
            </a:r>
            <a:r>
              <a:rPr lang="zh-CN" altLang="zh-CN" smtClean="0"/>
              <a:t>对子问题求解</a:t>
            </a:r>
            <a:r>
              <a:rPr lang="zh-CN" altLang="zh-CN"/>
              <a:t>，得到子问题的局部最优解。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）将子问题的局部最优解合成为原来问题</a:t>
            </a:r>
            <a:r>
              <a:rPr lang="zh-CN" altLang="zh-CN" smtClean="0"/>
              <a:t>的解。</a:t>
            </a:r>
            <a:endParaRPr lang="en-US" altLang="zh-CN" smtClean="0"/>
          </a:p>
          <a:p>
            <a:pPr marL="0" lvl="1" indent="0">
              <a:buNone/>
            </a:pP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贪心法求购物找零案例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3-15</a:t>
            </a:r>
            <a:r>
              <a:rPr lang="zh-CN" altLang="zh-CN" smtClean="0"/>
              <a:t>】购物</a:t>
            </a:r>
            <a:r>
              <a:rPr lang="zh-CN" altLang="en-US" smtClean="0"/>
              <a:t>时</a:t>
            </a:r>
            <a:r>
              <a:rPr lang="zh-CN" altLang="zh-CN" smtClean="0"/>
              <a:t>，为</a:t>
            </a:r>
            <a:r>
              <a:rPr lang="zh-CN" altLang="en-US" smtClean="0"/>
              <a:t>了</a:t>
            </a:r>
            <a:r>
              <a:rPr lang="zh-CN" altLang="zh-CN" smtClean="0"/>
              <a:t>使</a:t>
            </a:r>
            <a:r>
              <a:rPr lang="zh-CN" altLang="zh-CN"/>
              <a:t>找回的零钱数量最少，贪心</a:t>
            </a:r>
            <a:r>
              <a:rPr lang="zh-CN" altLang="zh-CN" smtClean="0"/>
              <a:t>算法从</a:t>
            </a:r>
            <a:r>
              <a:rPr lang="zh-CN" altLang="zh-CN"/>
              <a:t>最大面值的币种开始，按递减的顺序考虑各币种，先尽量用大面值的币种，只当不足大面值币种的金额才会去考虑下一种较小面值的币种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</a:t>
            </a:r>
            <a:r>
              <a:rPr lang="zh-CN" altLang="zh-CN" smtClean="0"/>
              <a:t>假设</a:t>
            </a:r>
            <a:r>
              <a:rPr lang="zh-CN" altLang="zh-CN"/>
              <a:t>购物需要找给顾客的零钱</a:t>
            </a:r>
            <a:r>
              <a:rPr lang="zh-CN" altLang="zh-CN" smtClean="0"/>
              <a:t>为</a:t>
            </a:r>
            <a:r>
              <a:rPr lang="en-US" altLang="zh-CN" smtClean="0"/>
              <a:t>38</a:t>
            </a:r>
            <a:r>
              <a:rPr lang="zh-CN" altLang="zh-CN" smtClean="0"/>
              <a:t>元，</a:t>
            </a:r>
            <a:r>
              <a:rPr lang="zh-CN" altLang="zh-CN"/>
              <a:t>贪心算法的找零方案为</a:t>
            </a:r>
            <a:r>
              <a:rPr lang="zh-CN" altLang="zh-CN" smtClean="0"/>
              <a:t>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20</a:t>
            </a:r>
            <a:r>
              <a:rPr lang="zh-CN" altLang="zh-CN"/>
              <a:t>元×</a:t>
            </a:r>
            <a:r>
              <a:rPr lang="en-US" altLang="zh-CN"/>
              <a:t>1+10</a:t>
            </a:r>
            <a:r>
              <a:rPr lang="zh-CN" altLang="zh-CN"/>
              <a:t>元×</a:t>
            </a:r>
            <a:r>
              <a:rPr lang="en-US" altLang="zh-CN"/>
              <a:t>1+5</a:t>
            </a:r>
            <a:r>
              <a:rPr lang="zh-CN" altLang="zh-CN"/>
              <a:t>元×</a:t>
            </a:r>
            <a:r>
              <a:rPr lang="en-US" altLang="zh-CN"/>
              <a:t>1+1</a:t>
            </a:r>
            <a:r>
              <a:rPr lang="zh-CN" altLang="zh-CN"/>
              <a:t>元×</a:t>
            </a:r>
            <a:r>
              <a:rPr lang="en-US" altLang="zh-CN"/>
              <a:t>3=38</a:t>
            </a:r>
            <a:r>
              <a:rPr lang="zh-CN" altLang="zh-CN"/>
              <a:t>元</a:t>
            </a:r>
            <a:r>
              <a:rPr lang="zh-CN" altLang="zh-CN" smtClean="0"/>
              <a:t>。</a:t>
            </a:r>
            <a:endParaRPr lang="en-US" altLang="zh-CN"/>
          </a:p>
          <a:p>
            <a:pPr marL="0" lvl="1" indent="0">
              <a:buNone/>
            </a:pPr>
            <a:r>
              <a:rPr lang="en-US" altLang="zh-CN" smtClean="0"/>
              <a:t>     </a:t>
            </a:r>
            <a:r>
              <a:rPr lang="zh-CN" altLang="zh-CN" smtClean="0"/>
              <a:t>可见</a:t>
            </a:r>
            <a:r>
              <a:rPr lang="zh-CN" altLang="zh-CN"/>
              <a:t>贪心法有时可以得到最优解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/>
              <a:t>【例</a:t>
            </a:r>
            <a:r>
              <a:rPr lang="en-US" altLang="zh-CN"/>
              <a:t>3-16</a:t>
            </a:r>
            <a:r>
              <a:rPr lang="zh-CN" altLang="zh-CN" smtClean="0"/>
              <a:t>】假设</a:t>
            </a:r>
            <a:r>
              <a:rPr lang="zh-CN" altLang="zh-CN"/>
              <a:t>某国</a:t>
            </a:r>
            <a:r>
              <a:rPr lang="zh-CN" altLang="zh-CN" smtClean="0"/>
              <a:t>钱币为</a:t>
            </a:r>
            <a:r>
              <a:rPr lang="zh-CN" altLang="en-US" smtClean="0"/>
              <a:t>：</a:t>
            </a:r>
            <a:r>
              <a:rPr lang="en-US" altLang="zh-CN" smtClean="0"/>
              <a:t>1</a:t>
            </a:r>
            <a:r>
              <a:rPr lang="zh-CN" altLang="zh-CN"/>
              <a:t>元、</a:t>
            </a:r>
            <a:r>
              <a:rPr lang="en-US" altLang="zh-CN"/>
              <a:t>3</a:t>
            </a:r>
            <a:r>
              <a:rPr lang="zh-CN" altLang="zh-CN"/>
              <a:t>元、</a:t>
            </a:r>
            <a:r>
              <a:rPr lang="en-US" altLang="zh-CN"/>
              <a:t>4</a:t>
            </a:r>
            <a:r>
              <a:rPr lang="zh-CN" altLang="zh-CN"/>
              <a:t>元，如果要找零</a:t>
            </a:r>
            <a:r>
              <a:rPr lang="en-US" altLang="zh-CN"/>
              <a:t>6</a:t>
            </a:r>
            <a:r>
              <a:rPr lang="zh-CN" altLang="zh-CN"/>
              <a:t>元时，按贪心算法：先找</a:t>
            </a:r>
            <a:r>
              <a:rPr lang="en-US" altLang="zh-CN"/>
              <a:t>1</a:t>
            </a:r>
            <a:r>
              <a:rPr lang="zh-CN" altLang="zh-CN"/>
              <a:t>张</a:t>
            </a:r>
            <a:r>
              <a:rPr lang="en-US" altLang="zh-CN"/>
              <a:t>4</a:t>
            </a:r>
            <a:r>
              <a:rPr lang="zh-CN" altLang="zh-CN"/>
              <a:t>元，再找</a:t>
            </a:r>
            <a:r>
              <a:rPr lang="en-US" altLang="zh-CN"/>
              <a:t>1</a:t>
            </a:r>
            <a:r>
              <a:rPr lang="zh-CN" altLang="zh-CN"/>
              <a:t>张</a:t>
            </a:r>
            <a:r>
              <a:rPr lang="en-US" altLang="zh-CN"/>
              <a:t>3</a:t>
            </a:r>
            <a:r>
              <a:rPr lang="zh-CN" altLang="zh-CN"/>
              <a:t>元又多了，只能再找</a:t>
            </a:r>
            <a:r>
              <a:rPr lang="en-US" altLang="zh-CN"/>
              <a:t>2</a:t>
            </a:r>
            <a:r>
              <a:rPr lang="zh-CN" altLang="zh-CN"/>
              <a:t>张</a:t>
            </a:r>
            <a:r>
              <a:rPr lang="en-US" altLang="zh-CN"/>
              <a:t>1</a:t>
            </a:r>
            <a:r>
              <a:rPr lang="zh-CN" altLang="zh-CN"/>
              <a:t>元，一共</a:t>
            </a:r>
            <a:r>
              <a:rPr lang="en-US" altLang="zh-CN"/>
              <a:t>3</a:t>
            </a:r>
            <a:r>
              <a:rPr lang="zh-CN" altLang="zh-CN"/>
              <a:t>张钱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</a:t>
            </a:r>
            <a:r>
              <a:rPr lang="zh-CN" altLang="zh-CN" smtClean="0"/>
              <a:t>实际</a:t>
            </a:r>
            <a:r>
              <a:rPr lang="zh-CN" altLang="zh-CN"/>
              <a:t>最优找零</a:t>
            </a:r>
            <a:r>
              <a:rPr lang="en-US" altLang="zh-CN"/>
              <a:t>2</a:t>
            </a:r>
            <a:r>
              <a:rPr lang="zh-CN" altLang="zh-CN"/>
              <a:t>张</a:t>
            </a:r>
            <a:r>
              <a:rPr lang="en-US" altLang="zh-CN"/>
              <a:t>3</a:t>
            </a:r>
            <a:r>
              <a:rPr lang="zh-CN" altLang="zh-CN"/>
              <a:t>元就够了，可见贪心法并不总是能够得到最优解。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4" y="1240458"/>
            <a:ext cx="10887980" cy="39821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3.3.4  </a:t>
            </a:r>
            <a:r>
              <a:rPr lang="zh-CN" altLang="en-US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/>
              <a:t>【例</a:t>
            </a:r>
            <a:r>
              <a:rPr lang="en-US" altLang="zh-CN" dirty="0" smtClean="0"/>
              <a:t>3-17</a:t>
            </a:r>
            <a:r>
              <a:rPr lang="zh-CN" altLang="zh-CN" dirty="0" smtClean="0"/>
              <a:t>】</a:t>
            </a:r>
            <a:r>
              <a:rPr lang="zh-CN" altLang="en-US" dirty="0" smtClean="0"/>
              <a:t>用贪心法求解</a:t>
            </a:r>
            <a:r>
              <a:rPr lang="en-US" altLang="zh-CN" dirty="0" smtClean="0"/>
              <a:t>A</a:t>
            </a:r>
            <a:r>
              <a:rPr lang="zh-CN" altLang="zh-CN" dirty="0"/>
              <a:t>到</a:t>
            </a:r>
            <a:r>
              <a:rPr lang="en-US" altLang="zh-CN" dirty="0"/>
              <a:t>E</a:t>
            </a:r>
            <a:r>
              <a:rPr lang="zh-CN" altLang="zh-CN" dirty="0"/>
              <a:t>之间</a:t>
            </a:r>
            <a:r>
              <a:rPr lang="zh-CN" altLang="zh-CN" dirty="0" smtClean="0"/>
              <a:t>的最短</a:t>
            </a:r>
            <a:r>
              <a:rPr lang="zh-CN" altLang="en-US" dirty="0" smtClean="0"/>
              <a:t>路径为：</a:t>
            </a:r>
            <a:r>
              <a:rPr lang="en-US" altLang="zh-CN" b="1" smtClean="0"/>
              <a:t>1+11+10+2=24</a:t>
            </a:r>
            <a:r>
              <a:rPr lang="zh-CN" altLang="zh-CN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339702" y="3573925"/>
            <a:ext cx="2052084" cy="636568"/>
          </a:xfrm>
          <a:prstGeom prst="straightConnector1">
            <a:avLst/>
          </a:prstGeom>
          <a:ln w="762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07712" y="4397560"/>
            <a:ext cx="1559441" cy="493417"/>
          </a:xfrm>
          <a:prstGeom prst="straightConnector1">
            <a:avLst/>
          </a:prstGeom>
          <a:ln w="762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563832" y="4397560"/>
            <a:ext cx="1431852" cy="493417"/>
          </a:xfrm>
          <a:prstGeom prst="straightConnector1">
            <a:avLst/>
          </a:prstGeom>
          <a:ln w="762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8853376" y="3573925"/>
            <a:ext cx="1726019" cy="498955"/>
          </a:xfrm>
          <a:prstGeom prst="straightConnector1">
            <a:avLst/>
          </a:prstGeom>
          <a:ln w="762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095152" y="4228778"/>
            <a:ext cx="2009849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96093" y="5075275"/>
            <a:ext cx="2257941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32029" y="5082928"/>
            <a:ext cx="2220582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为局部唯一解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090826" y="4221126"/>
            <a:ext cx="2030828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为局部唯一解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736650" y="3255641"/>
            <a:ext cx="1750829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313273" y="1839433"/>
            <a:ext cx="1353880" cy="113267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563832" y="1594884"/>
            <a:ext cx="1353880" cy="5280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853376" y="2444021"/>
            <a:ext cx="1726019" cy="703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标注 25"/>
          <p:cNvSpPr/>
          <p:nvPr/>
        </p:nvSpPr>
        <p:spPr>
          <a:xfrm>
            <a:off x="930348" y="1350337"/>
            <a:ext cx="1435396" cy="520996"/>
          </a:xfrm>
          <a:prstGeom prst="wedgeRoundRectCallout">
            <a:avLst>
              <a:gd name="adj1" fmla="val 34295"/>
              <a:gd name="adj2" fmla="val 299774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最佳路径</a:t>
            </a:r>
            <a:endParaRPr lang="zh-CN" altLang="en-US" sz="20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1310608" y="5082928"/>
            <a:ext cx="1578936" cy="520996"/>
          </a:xfrm>
          <a:prstGeom prst="wedgeRoundRectCallout">
            <a:avLst>
              <a:gd name="adj1" fmla="val 131130"/>
              <a:gd name="adj2" fmla="val -163491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贪心法路径</a:t>
            </a:r>
            <a:endParaRPr lang="zh-CN" altLang="en-US" sz="20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02338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贪心</a:t>
            </a:r>
            <a:r>
              <a:rPr lang="zh-CN" altLang="zh-CN" b="1"/>
              <a:t>法的基本要素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）贪心选择</a:t>
            </a:r>
            <a:r>
              <a:rPr lang="zh-CN" altLang="zh-CN" smtClean="0"/>
              <a:t>性质</a:t>
            </a:r>
            <a:endParaRPr lang="en-US" altLang="zh-CN" smtClean="0"/>
          </a:p>
          <a:p>
            <a:pPr lvl="2"/>
            <a:r>
              <a:rPr lang="zh-CN" altLang="zh-CN" smtClean="0"/>
              <a:t>问题整体最优解可以</a:t>
            </a:r>
            <a:r>
              <a:rPr lang="zh-CN" altLang="zh-CN"/>
              <a:t>通过一系列局部最优</a:t>
            </a:r>
            <a:r>
              <a:rPr lang="zh-CN" altLang="zh-CN" smtClean="0"/>
              <a:t>选择获得。</a:t>
            </a:r>
            <a:endParaRPr lang="en-US" altLang="zh-CN" smtClean="0"/>
          </a:p>
          <a:p>
            <a:pPr lvl="2"/>
            <a:r>
              <a:rPr lang="zh-CN" altLang="zh-CN" smtClean="0"/>
              <a:t>做选择时只考虑当前最佳</a:t>
            </a:r>
            <a:r>
              <a:rPr lang="zh-CN" altLang="zh-CN"/>
              <a:t>选择</a:t>
            </a:r>
            <a:r>
              <a:rPr lang="zh-CN" altLang="zh-CN" smtClean="0"/>
              <a:t>，不</a:t>
            </a:r>
            <a:r>
              <a:rPr lang="zh-CN" altLang="zh-CN"/>
              <a:t>考虑子问题的结果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贪心</a:t>
            </a:r>
            <a:r>
              <a:rPr lang="zh-CN" altLang="zh-CN"/>
              <a:t>算法以迭代的方式</a:t>
            </a:r>
            <a:r>
              <a:rPr lang="zh-CN" altLang="zh-CN" smtClean="0"/>
              <a:t>作出选择。</a:t>
            </a:r>
            <a:endParaRPr lang="en-US" altLang="zh-CN" smtClean="0"/>
          </a:p>
          <a:p>
            <a:pPr lvl="2"/>
            <a:r>
              <a:rPr lang="zh-CN" altLang="zh-CN" smtClean="0"/>
              <a:t>确定</a:t>
            </a:r>
            <a:r>
              <a:rPr lang="zh-CN" altLang="zh-CN"/>
              <a:t>具体</a:t>
            </a:r>
            <a:r>
              <a:rPr lang="zh-CN" altLang="zh-CN" smtClean="0"/>
              <a:t>问题是否</a:t>
            </a:r>
            <a:r>
              <a:rPr lang="zh-CN" altLang="zh-CN"/>
              <a:t>具有贪心选择</a:t>
            </a:r>
            <a:r>
              <a:rPr lang="zh-CN" altLang="zh-CN" smtClean="0"/>
              <a:t>性质。</a:t>
            </a:r>
            <a:endParaRPr lang="en-US" altLang="zh-CN" smtClean="0"/>
          </a:p>
          <a:p>
            <a:pPr lvl="2"/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）最优子结构</a:t>
            </a:r>
            <a:r>
              <a:rPr lang="zh-CN" altLang="zh-CN" smtClean="0"/>
              <a:t>性质</a:t>
            </a:r>
            <a:endParaRPr lang="en-US" altLang="zh-CN" smtClean="0"/>
          </a:p>
          <a:p>
            <a:pPr lvl="2"/>
            <a:r>
              <a:rPr lang="zh-CN" altLang="zh-CN" smtClean="0"/>
              <a:t>问题最优解</a:t>
            </a:r>
            <a:r>
              <a:rPr lang="zh-CN" altLang="zh-CN"/>
              <a:t>包含子问题的最优解时</a:t>
            </a:r>
            <a:r>
              <a:rPr lang="zh-CN" altLang="zh-CN" smtClean="0"/>
              <a:t>，问题</a:t>
            </a:r>
            <a:r>
              <a:rPr lang="zh-CN" altLang="zh-CN"/>
              <a:t>具有最优子结构性质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/>
              <a:t>最优子结构性质</a:t>
            </a:r>
            <a:r>
              <a:rPr lang="zh-CN" altLang="zh-CN" smtClean="0"/>
              <a:t>是问题</a:t>
            </a:r>
            <a:r>
              <a:rPr lang="zh-CN" altLang="zh-CN"/>
              <a:t>可用贪心算法求解的关键特征。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分</a:t>
            </a:r>
            <a:r>
              <a:rPr lang="zh-CN" altLang="zh-CN" b="1"/>
              <a:t>治法基本算法思想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分</a:t>
            </a:r>
            <a:r>
              <a:rPr lang="zh-CN" altLang="zh-CN"/>
              <a:t>治</a:t>
            </a:r>
            <a:r>
              <a:rPr lang="zh-CN" altLang="zh-CN" smtClean="0"/>
              <a:t>法算法</a:t>
            </a:r>
            <a:r>
              <a:rPr lang="zh-CN" altLang="en-US" smtClean="0"/>
              <a:t>思想</a:t>
            </a:r>
            <a:r>
              <a:rPr lang="zh-CN" altLang="zh-CN" smtClean="0"/>
              <a:t>如下</a:t>
            </a:r>
            <a:r>
              <a:rPr lang="zh-CN" altLang="en-US" smtClean="0"/>
              <a:t>：</a:t>
            </a:r>
            <a:endParaRPr lang="zh-CN" altLang="zh-CN"/>
          </a:p>
          <a:p>
            <a:pPr lvl="2"/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</a:t>
            </a:r>
            <a:r>
              <a:rPr lang="zh-CN" altLang="zh-CN" b="1">
                <a:solidFill>
                  <a:srgbClr val="C00000"/>
                </a:solidFill>
              </a:rPr>
              <a:t>分解</a:t>
            </a:r>
            <a:r>
              <a:rPr lang="zh-CN" altLang="zh-CN"/>
              <a:t>。</a:t>
            </a:r>
            <a:r>
              <a:rPr lang="zh-CN" altLang="zh-CN" smtClean="0"/>
              <a:t>将问题</a:t>
            </a:r>
            <a:r>
              <a:rPr lang="zh-CN" altLang="zh-CN"/>
              <a:t>分解为若干个规模较小</a:t>
            </a:r>
            <a:r>
              <a:rPr lang="zh-CN" altLang="zh-CN" smtClean="0"/>
              <a:t>，与</a:t>
            </a:r>
            <a:r>
              <a:rPr lang="zh-CN" altLang="zh-CN"/>
              <a:t>原问题形式相同的子问题；</a:t>
            </a:r>
          </a:p>
          <a:p>
            <a:pPr lvl="2"/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b="1">
                <a:solidFill>
                  <a:srgbClr val="C00000"/>
                </a:solidFill>
              </a:rPr>
              <a:t>解决</a:t>
            </a:r>
            <a:r>
              <a:rPr lang="zh-CN" altLang="zh-CN"/>
              <a:t>。若子问题规模较小则直接求解，</a:t>
            </a:r>
            <a:r>
              <a:rPr lang="zh-CN" altLang="zh-CN" smtClean="0"/>
              <a:t>否则用</a:t>
            </a:r>
            <a:r>
              <a:rPr lang="zh-CN" altLang="zh-CN"/>
              <a:t>递归求解各个子问题；</a:t>
            </a:r>
          </a:p>
          <a:p>
            <a:pPr lvl="2"/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</a:t>
            </a:r>
            <a:r>
              <a:rPr lang="zh-CN" altLang="zh-CN" b="1">
                <a:solidFill>
                  <a:srgbClr val="C00000"/>
                </a:solidFill>
              </a:rPr>
              <a:t>合并</a:t>
            </a:r>
            <a:r>
              <a:rPr lang="zh-CN" altLang="zh-CN"/>
              <a:t>。将各个子问题的解合并为原问题的解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分</a:t>
            </a:r>
            <a:r>
              <a:rPr lang="zh-CN" altLang="zh-CN"/>
              <a:t>治与</a:t>
            </a:r>
            <a:r>
              <a:rPr lang="zh-CN" altLang="zh-CN" smtClean="0"/>
              <a:t>递</a:t>
            </a:r>
            <a:r>
              <a:rPr lang="zh-CN" altLang="en-US" smtClean="0"/>
              <a:t>经常</a:t>
            </a:r>
            <a:r>
              <a:rPr lang="zh-CN" altLang="zh-CN" smtClean="0"/>
              <a:t>同时</a:t>
            </a:r>
            <a:r>
              <a:rPr lang="zh-CN" altLang="zh-CN"/>
              <a:t>应用在算法</a:t>
            </a:r>
            <a:r>
              <a:rPr lang="zh-CN" altLang="zh-CN" smtClean="0"/>
              <a:t>设计中。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用</a:t>
            </a:r>
            <a:r>
              <a:rPr lang="zh-CN" altLang="zh-CN"/>
              <a:t>分治法求解</a:t>
            </a:r>
            <a:r>
              <a:rPr lang="zh-CN" altLang="zh-CN" smtClean="0"/>
              <a:t>的经典</a:t>
            </a:r>
            <a:r>
              <a:rPr lang="zh-CN" altLang="zh-CN"/>
              <a:t>问题有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二</a:t>
            </a:r>
            <a:r>
              <a:rPr lang="zh-CN" altLang="zh-CN"/>
              <a:t>分搜索，合并排序，快速排序，大整数乘法，棋盘覆盖，线性时间选择，循环赛日程表，汉诺塔等问题。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5497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贪心</a:t>
            </a:r>
            <a:r>
              <a:rPr lang="zh-CN" altLang="zh-CN" b="1"/>
              <a:t>法的应用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求</a:t>
            </a:r>
            <a:r>
              <a:rPr lang="zh-CN" altLang="zh-CN"/>
              <a:t>图中的</a:t>
            </a:r>
            <a:r>
              <a:rPr lang="zh-CN" altLang="zh-CN" smtClean="0"/>
              <a:t>最小生成树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求</a:t>
            </a:r>
            <a:r>
              <a:rPr lang="zh-CN" altLang="zh-CN"/>
              <a:t>霍夫曼编码等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缺点：</a:t>
            </a:r>
            <a:r>
              <a:rPr lang="zh-CN" altLang="zh-CN" smtClean="0"/>
              <a:t>对大部分问题不能</a:t>
            </a:r>
            <a:r>
              <a:rPr lang="zh-CN" altLang="zh-CN"/>
              <a:t>找出最佳</a:t>
            </a:r>
            <a:r>
              <a:rPr lang="zh-CN" altLang="zh-CN" smtClean="0"/>
              <a:t>解，</a:t>
            </a:r>
            <a:r>
              <a:rPr lang="zh-CN" altLang="zh-CN"/>
              <a:t>因为贪心法没有测试所有可能的解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r>
              <a:rPr lang="zh-CN" altLang="zh-CN" smtClean="0"/>
              <a:t>容易设计</a:t>
            </a:r>
            <a:r>
              <a:rPr lang="zh-CN" altLang="en-US" smtClean="0"/>
              <a:t>；</a:t>
            </a:r>
            <a:r>
              <a:rPr lang="zh-CN" altLang="zh-CN" smtClean="0"/>
              <a:t>很多</a:t>
            </a:r>
            <a:r>
              <a:rPr lang="zh-CN" altLang="zh-CN"/>
              <a:t>时候能达到好的近似解。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3.3.4  </a:t>
            </a:r>
            <a:r>
              <a:rPr lang="zh-CN" altLang="en-US" dirty="0" smtClean="0"/>
              <a:t>贪心法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求职时，找工资最高的单位，不管以后的发展。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583" y="1073889"/>
            <a:ext cx="9604387" cy="57841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3604923430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323600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动态规划</a:t>
            </a:r>
            <a:r>
              <a:rPr lang="zh-CN" altLang="zh-CN" b="1"/>
              <a:t>的特点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动态规划</a:t>
            </a:r>
            <a:r>
              <a:rPr lang="zh-CN" altLang="zh-CN"/>
              <a:t>是一种解决问题的方法，而不是一种特殊算法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由于问题性质</a:t>
            </a:r>
            <a:r>
              <a:rPr lang="zh-CN" altLang="zh-CN"/>
              <a:t>不同</a:t>
            </a:r>
            <a:r>
              <a:rPr lang="zh-CN" altLang="zh-CN" smtClean="0"/>
              <a:t>，不</a:t>
            </a:r>
            <a:r>
              <a:rPr lang="zh-CN" altLang="zh-CN"/>
              <a:t>存在一种万能的</a:t>
            </a:r>
            <a:r>
              <a:rPr lang="zh-CN" altLang="zh-CN" smtClean="0"/>
              <a:t>动态规划算法。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动态规划必须</a:t>
            </a:r>
            <a:r>
              <a:rPr lang="zh-CN" altLang="zh-CN"/>
              <a:t>具体问题具体</a:t>
            </a:r>
            <a:r>
              <a:rPr lang="zh-CN" altLang="zh-CN" smtClean="0"/>
              <a:t>分析，用</a:t>
            </a:r>
            <a:r>
              <a:rPr lang="zh-CN" altLang="zh-CN"/>
              <a:t>创造性的</a:t>
            </a:r>
            <a:r>
              <a:rPr lang="zh-CN" altLang="zh-CN" smtClean="0"/>
              <a:t>技巧求解</a:t>
            </a:r>
            <a:r>
              <a:rPr lang="zh-CN" altLang="zh-CN"/>
              <a:t>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动态规划</a:t>
            </a:r>
            <a:r>
              <a:rPr lang="zh-CN" altLang="zh-CN"/>
              <a:t>与贪心法的</a:t>
            </a:r>
            <a:r>
              <a:rPr lang="zh-CN" altLang="zh-CN" smtClean="0"/>
              <a:t>区别：</a:t>
            </a:r>
            <a:r>
              <a:rPr lang="zh-CN" altLang="zh-CN"/>
              <a:t>贪心法对每个子问题的解都做出选择，不能回溯。而动态规划会</a:t>
            </a:r>
            <a:r>
              <a:rPr lang="zh-CN" altLang="zh-CN" b="1">
                <a:solidFill>
                  <a:srgbClr val="C00000"/>
                </a:solidFill>
              </a:rPr>
              <a:t>保存子问题的解</a:t>
            </a:r>
            <a:r>
              <a:rPr lang="zh-CN" altLang="zh-CN"/>
              <a:t>，并根据这些解对当前进行选择，即</a:t>
            </a:r>
            <a:r>
              <a:rPr lang="zh-CN" altLang="zh-CN" b="1">
                <a:solidFill>
                  <a:srgbClr val="C00000"/>
                </a:solidFill>
              </a:rPr>
              <a:t>具有回溯功能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39230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动态规划</a:t>
            </a:r>
            <a:r>
              <a:rPr lang="zh-CN" altLang="zh-CN" b="1"/>
              <a:t>法基本算法思想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将</a:t>
            </a:r>
            <a:r>
              <a:rPr lang="zh-CN" altLang="zh-CN"/>
              <a:t>问题分解为若干个阶段或子问题，然后对所有子问题进行</a:t>
            </a:r>
            <a:r>
              <a:rPr lang="zh-CN" altLang="zh-CN" smtClean="0"/>
              <a:t>解答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将</a:t>
            </a:r>
            <a:r>
              <a:rPr lang="zh-CN" altLang="zh-CN" smtClean="0"/>
              <a:t>每次解答</a:t>
            </a:r>
            <a:r>
              <a:rPr lang="zh-CN" altLang="zh-CN"/>
              <a:t>结果</a:t>
            </a:r>
            <a:r>
              <a:rPr lang="zh-CN" altLang="zh-CN" smtClean="0"/>
              <a:t>存入表格</a:t>
            </a:r>
            <a:r>
              <a:rPr lang="zh-CN" altLang="zh-CN"/>
              <a:t>中，作为下面</a:t>
            </a:r>
            <a:r>
              <a:rPr lang="zh-CN" altLang="zh-CN" smtClean="0"/>
              <a:t>处理的基础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每</a:t>
            </a:r>
            <a:r>
              <a:rPr lang="zh-CN" altLang="zh-CN"/>
              <a:t>个子问题的</a:t>
            </a:r>
            <a:r>
              <a:rPr lang="zh-CN" altLang="zh-CN" smtClean="0"/>
              <a:t>解依赖</a:t>
            </a:r>
            <a:r>
              <a:rPr lang="zh-CN" altLang="en-US" smtClean="0"/>
              <a:t>前面</a:t>
            </a:r>
            <a:r>
              <a:rPr lang="zh-CN" altLang="zh-CN" smtClean="0"/>
              <a:t>一系列</a:t>
            </a:r>
            <a:r>
              <a:rPr lang="zh-CN" altLang="zh-CN"/>
              <a:t>子问题</a:t>
            </a:r>
            <a:r>
              <a:rPr lang="zh-CN" altLang="zh-CN" smtClean="0"/>
              <a:t>的</a:t>
            </a:r>
            <a:r>
              <a:rPr lang="zh-CN" altLang="en-US" smtClean="0"/>
              <a:t>解；</a:t>
            </a:r>
            <a:endParaRPr lang="en-US" altLang="zh-CN" smtClean="0"/>
          </a:p>
          <a:p>
            <a:pPr lvl="1"/>
            <a:r>
              <a:rPr lang="zh-CN" altLang="zh-CN" smtClean="0"/>
              <a:t>最终使全</a:t>
            </a:r>
            <a:r>
              <a:rPr lang="zh-CN" altLang="zh-CN"/>
              <a:t>过程的总效益达到最</a:t>
            </a:r>
            <a:r>
              <a:rPr lang="zh-CN" altLang="zh-CN" smtClean="0"/>
              <a:t>优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重复出现子问题</a:t>
            </a:r>
            <a:r>
              <a:rPr lang="zh-CN" altLang="en-US" smtClean="0"/>
              <a:t>的处理：</a:t>
            </a:r>
            <a:endParaRPr lang="en-US" altLang="zh-CN" smtClean="0"/>
          </a:p>
          <a:p>
            <a:pPr lvl="2"/>
            <a:r>
              <a:rPr lang="zh-CN" altLang="zh-CN" smtClean="0"/>
              <a:t>只</a:t>
            </a:r>
            <a:r>
              <a:rPr lang="zh-CN" altLang="zh-CN"/>
              <a:t>在第一次遇到</a:t>
            </a:r>
            <a:r>
              <a:rPr lang="zh-CN" altLang="zh-CN" smtClean="0"/>
              <a:t>时求解</a:t>
            </a:r>
            <a:r>
              <a:rPr lang="zh-CN" altLang="zh-CN"/>
              <a:t>，</a:t>
            </a:r>
            <a:r>
              <a:rPr lang="zh-CN" altLang="zh-CN" smtClean="0"/>
              <a:t>并保存答案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需要时找出</a:t>
            </a:r>
            <a:r>
              <a:rPr lang="zh-CN" altLang="zh-CN"/>
              <a:t>已求得的答案，不必重新</a:t>
            </a:r>
            <a:r>
              <a:rPr lang="zh-CN" altLang="zh-CN" smtClean="0"/>
              <a:t>求解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这样</a:t>
            </a:r>
            <a:r>
              <a:rPr lang="zh-CN" altLang="zh-CN" smtClean="0"/>
              <a:t>避免</a:t>
            </a:r>
            <a:r>
              <a:rPr lang="zh-CN" altLang="en-US" smtClean="0"/>
              <a:t>了</a:t>
            </a:r>
            <a:r>
              <a:rPr lang="zh-CN" altLang="zh-CN" smtClean="0"/>
              <a:t>大量重复</a:t>
            </a:r>
            <a:r>
              <a:rPr lang="zh-CN" altLang="zh-CN"/>
              <a:t>计算，</a:t>
            </a:r>
            <a:r>
              <a:rPr lang="zh-CN" altLang="zh-CN" smtClean="0"/>
              <a:t>节省计算时间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动态规划法求最短路径案例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3-17</a:t>
            </a:r>
            <a:r>
              <a:rPr lang="zh-CN" altLang="zh-CN"/>
              <a:t>】</a:t>
            </a:r>
            <a:r>
              <a:rPr lang="zh-CN" altLang="zh-CN" smtClean="0"/>
              <a:t>：用</a:t>
            </a:r>
            <a:r>
              <a:rPr lang="zh-CN" altLang="zh-CN"/>
              <a:t>动态规划法求解单向通行</a:t>
            </a:r>
            <a:r>
              <a:rPr lang="zh-CN" altLang="zh-CN" smtClean="0"/>
              <a:t>时</a:t>
            </a:r>
            <a:r>
              <a:rPr lang="zh-CN" altLang="en-US" smtClean="0"/>
              <a:t>，</a:t>
            </a:r>
            <a:r>
              <a:rPr lang="zh-CN" altLang="zh-CN" smtClean="0"/>
              <a:t>城市</a:t>
            </a:r>
            <a:r>
              <a:rPr lang="en-US" altLang="zh-CN"/>
              <a:t>A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之间的最短距离，限制条件是不走回头路。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481951" y="5109650"/>
            <a:ext cx="176530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986" y="1887943"/>
            <a:ext cx="9173068" cy="40786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 smtClean="0"/>
              <a:t>1</a:t>
            </a:r>
            <a:r>
              <a:rPr lang="zh-CN" altLang="zh-CN" smtClean="0"/>
              <a:t>）</a:t>
            </a:r>
            <a:r>
              <a:rPr lang="zh-CN" altLang="en-US" smtClean="0"/>
              <a:t>问题分解</a:t>
            </a:r>
            <a:endParaRPr lang="en-US" altLang="zh-CN" smtClean="0"/>
          </a:p>
          <a:p>
            <a:pPr lvl="2"/>
            <a:r>
              <a:rPr lang="zh-CN" altLang="zh-CN" smtClean="0"/>
              <a:t>将问题求解分成</a:t>
            </a:r>
            <a:r>
              <a:rPr lang="en-US" altLang="zh-CN"/>
              <a:t>4</a:t>
            </a:r>
            <a:r>
              <a:rPr lang="zh-CN" altLang="zh-CN"/>
              <a:t>个阶段，每个阶段为一个子</a:t>
            </a:r>
            <a:r>
              <a:rPr lang="zh-CN" altLang="zh-CN" smtClean="0"/>
              <a:t>问题。</a:t>
            </a:r>
            <a:endParaRPr lang="en-US" altLang="zh-CN" smtClean="0"/>
          </a:p>
          <a:p>
            <a:pPr lvl="2"/>
            <a:r>
              <a:rPr lang="zh-CN" altLang="zh-CN" smtClean="0"/>
              <a:t>先</a:t>
            </a:r>
            <a:r>
              <a:rPr lang="zh-CN" altLang="zh-CN"/>
              <a:t>求解简单子问题的</a:t>
            </a:r>
            <a:r>
              <a:rPr lang="zh-CN" altLang="zh-CN" smtClean="0"/>
              <a:t>解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然后</a:t>
            </a:r>
            <a:r>
              <a:rPr lang="zh-CN" altLang="zh-CN"/>
              <a:t>根据子问题解来求解另外相关问题的</a:t>
            </a:r>
            <a:r>
              <a:rPr lang="zh-CN" altLang="zh-CN" smtClean="0"/>
              <a:t>解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每个</a:t>
            </a:r>
            <a:r>
              <a:rPr lang="zh-CN" altLang="zh-CN"/>
              <a:t>阶段到</a:t>
            </a:r>
            <a:r>
              <a:rPr lang="en-US" altLang="zh-CN"/>
              <a:t>E</a:t>
            </a:r>
            <a:r>
              <a:rPr lang="zh-CN" altLang="zh-CN"/>
              <a:t>的最短距离为本阶段子问题的解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 smtClean="0"/>
              <a:t>）</a:t>
            </a:r>
            <a:r>
              <a:rPr lang="zh-CN" altLang="en-US" smtClean="0"/>
              <a:t>第</a:t>
            </a:r>
            <a:r>
              <a:rPr lang="en-US" altLang="zh-CN" smtClean="0"/>
              <a:t>1</a:t>
            </a:r>
            <a:r>
              <a:rPr lang="zh-CN" altLang="en-US" smtClean="0"/>
              <a:t>阶段求解</a:t>
            </a:r>
            <a:endParaRPr lang="en-US" altLang="zh-CN" smtClean="0"/>
          </a:p>
          <a:p>
            <a:pPr lvl="2"/>
            <a:r>
              <a:rPr lang="zh-CN" altLang="zh-CN" smtClean="0"/>
              <a:t>由</a:t>
            </a:r>
            <a:r>
              <a:rPr lang="zh-CN" altLang="zh-CN"/>
              <a:t>终点</a:t>
            </a:r>
            <a:r>
              <a:rPr lang="en-US" altLang="zh-CN"/>
              <a:t>E</a:t>
            </a:r>
            <a:r>
              <a:rPr lang="zh-CN" altLang="zh-CN" smtClean="0"/>
              <a:t>向</a:t>
            </a:r>
            <a:r>
              <a:rPr lang="zh-CN" altLang="en-US" smtClean="0"/>
              <a:t>起点</a:t>
            </a:r>
            <a:r>
              <a:rPr lang="zh-CN" altLang="zh-CN" smtClean="0"/>
              <a:t>推断</a:t>
            </a:r>
            <a:r>
              <a:rPr lang="zh-CN" altLang="zh-CN"/>
              <a:t>，第</a:t>
            </a:r>
            <a:r>
              <a:rPr lang="en-US" altLang="zh-CN"/>
              <a:t>1</a:t>
            </a:r>
            <a:r>
              <a:rPr lang="zh-CN" altLang="zh-CN"/>
              <a:t>次</a:t>
            </a:r>
            <a:r>
              <a:rPr lang="zh-CN" altLang="zh-CN" smtClean="0"/>
              <a:t>输入节点</a:t>
            </a:r>
            <a:r>
              <a:rPr lang="zh-CN" altLang="en-US" smtClean="0"/>
              <a:t>为</a:t>
            </a:r>
            <a:r>
              <a:rPr lang="en-US" altLang="zh-CN" smtClean="0"/>
              <a:t>D1</a:t>
            </a:r>
            <a:r>
              <a:rPr lang="zh-CN" altLang="zh-CN"/>
              <a:t>、</a:t>
            </a:r>
            <a:r>
              <a:rPr lang="en-US" altLang="zh-CN" smtClean="0"/>
              <a:t>D2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D1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的距离为</a:t>
            </a:r>
            <a:r>
              <a:rPr lang="en-US" altLang="zh-CN"/>
              <a:t>5</a:t>
            </a:r>
            <a:r>
              <a:rPr lang="zh-CN" altLang="zh-CN"/>
              <a:t>，</a:t>
            </a:r>
            <a:r>
              <a:rPr lang="en-US" altLang="zh-CN"/>
              <a:t>D2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的距离为</a:t>
            </a:r>
            <a:r>
              <a:rPr lang="en-US" altLang="zh-CN" smtClean="0"/>
              <a:t>2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无法</a:t>
            </a:r>
            <a:r>
              <a:rPr lang="zh-CN" altLang="zh-CN"/>
              <a:t>确定</a:t>
            </a:r>
            <a:r>
              <a:rPr lang="en-US" altLang="zh-CN"/>
              <a:t>D1</a:t>
            </a:r>
            <a:r>
              <a:rPr lang="zh-CN" altLang="zh-CN"/>
              <a:t>和</a:t>
            </a:r>
            <a:r>
              <a:rPr lang="en-US" altLang="zh-CN"/>
              <a:t>D2</a:t>
            </a:r>
            <a:r>
              <a:rPr lang="zh-CN" altLang="zh-CN" smtClean="0"/>
              <a:t>那个点在</a:t>
            </a:r>
            <a:r>
              <a:rPr lang="zh-CN" altLang="zh-CN"/>
              <a:t>全程最优路径</a:t>
            </a:r>
            <a:r>
              <a:rPr lang="zh-CN" altLang="zh-CN" smtClean="0"/>
              <a:t>上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因此，</a:t>
            </a:r>
            <a:r>
              <a:rPr lang="zh-CN" altLang="en-US" smtClean="0"/>
              <a:t>保存局部解</a:t>
            </a:r>
            <a:r>
              <a:rPr lang="en-US" altLang="zh-CN" smtClean="0"/>
              <a:t>5</a:t>
            </a:r>
            <a:r>
              <a:rPr lang="zh-CN" altLang="en-US" smtClean="0"/>
              <a:t>和</a:t>
            </a:r>
            <a:r>
              <a:rPr lang="en-US" altLang="zh-CN" smtClean="0"/>
              <a:t>2</a:t>
            </a:r>
            <a:r>
              <a:rPr lang="zh-CN" altLang="en-US" smtClean="0"/>
              <a:t>，</a:t>
            </a:r>
            <a:r>
              <a:rPr lang="zh-CN" altLang="zh-CN" smtClean="0"/>
              <a:t>在</a:t>
            </a:r>
            <a:r>
              <a:rPr lang="zh-CN" altLang="zh-CN"/>
              <a:t>第</a:t>
            </a:r>
            <a:r>
              <a:rPr lang="en-US" altLang="zh-CN"/>
              <a:t>2</a:t>
            </a:r>
            <a:r>
              <a:rPr lang="zh-CN" altLang="zh-CN" smtClean="0"/>
              <a:t>阶段中，</a:t>
            </a:r>
            <a:r>
              <a:rPr lang="en-US" altLang="zh-CN" smtClean="0"/>
              <a:t>5</a:t>
            </a:r>
            <a:r>
              <a:rPr lang="zh-CN" altLang="zh-CN"/>
              <a:t>和</a:t>
            </a:r>
            <a:r>
              <a:rPr lang="en-US" altLang="zh-CN" smtClean="0"/>
              <a:t>2</a:t>
            </a:r>
            <a:r>
              <a:rPr lang="zh-CN" altLang="zh-CN" smtClean="0"/>
              <a:t>分别</a:t>
            </a:r>
            <a:r>
              <a:rPr lang="zh-CN" altLang="zh-CN"/>
              <a:t>参加计算。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Clr>
                <a:srgbClr val="003399"/>
              </a:buClr>
              <a:buSzPct val="101000"/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</a:t>
            </a:r>
            <a:r>
              <a:rPr lang="zh-CN" altLang="en-US" smtClean="0"/>
              <a:t>第</a:t>
            </a:r>
            <a:r>
              <a:rPr lang="en-US" altLang="zh-CN" smtClean="0"/>
              <a:t>2</a:t>
            </a:r>
            <a:r>
              <a:rPr lang="zh-CN" altLang="en-US" smtClean="0"/>
              <a:t>阶段</a:t>
            </a:r>
            <a:r>
              <a:rPr lang="zh-CN" altLang="en-US"/>
              <a:t>求解</a:t>
            </a:r>
            <a:endParaRPr lang="en-US" altLang="zh-CN"/>
          </a:p>
          <a:p>
            <a:pPr lvl="2"/>
            <a:r>
              <a:rPr lang="zh-CN" altLang="zh-CN" smtClean="0"/>
              <a:t>输入节点</a:t>
            </a:r>
            <a:r>
              <a:rPr lang="en-US" altLang="zh-CN" smtClean="0"/>
              <a:t>C1</a:t>
            </a:r>
            <a:r>
              <a:rPr lang="zh-CN" altLang="zh-CN"/>
              <a:t>、</a:t>
            </a:r>
            <a:r>
              <a:rPr lang="en-US" altLang="zh-CN"/>
              <a:t>C2</a:t>
            </a:r>
            <a:r>
              <a:rPr lang="zh-CN" altLang="zh-CN"/>
              <a:t>、</a:t>
            </a:r>
            <a:r>
              <a:rPr lang="en-US" altLang="zh-CN" smtClean="0"/>
              <a:t>C3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分别</a:t>
            </a:r>
            <a:r>
              <a:rPr lang="zh-CN" altLang="zh-CN"/>
              <a:t>计算</a:t>
            </a:r>
            <a:r>
              <a:rPr lang="en-US" altLang="zh-CN"/>
              <a:t>C1</a:t>
            </a:r>
            <a:r>
              <a:rPr lang="zh-CN" altLang="zh-CN"/>
              <a:t>、</a:t>
            </a:r>
            <a:r>
              <a:rPr lang="en-US" altLang="zh-CN"/>
              <a:t>C2</a:t>
            </a:r>
            <a:r>
              <a:rPr lang="zh-CN" altLang="zh-CN"/>
              <a:t>、</a:t>
            </a:r>
            <a:r>
              <a:rPr lang="en-US" altLang="zh-CN"/>
              <a:t>C3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的最短</a:t>
            </a:r>
            <a:r>
              <a:rPr lang="zh-CN" altLang="zh-CN" smtClean="0"/>
              <a:t>路径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C1</a:t>
            </a:r>
            <a:r>
              <a:rPr lang="zh-CN" altLang="zh-CN" smtClean="0"/>
              <a:t>路径</a:t>
            </a:r>
            <a:r>
              <a:rPr lang="zh-CN" altLang="zh-CN"/>
              <a:t>有：</a:t>
            </a:r>
            <a:r>
              <a:rPr lang="en-US" altLang="zh-CN"/>
              <a:t>C1-D1</a:t>
            </a:r>
            <a:r>
              <a:rPr lang="zh-CN" altLang="zh-CN"/>
              <a:t>（距离</a:t>
            </a:r>
            <a:r>
              <a:rPr lang="en-US" altLang="zh-CN"/>
              <a:t>=3+5=8</a:t>
            </a:r>
            <a:r>
              <a:rPr lang="zh-CN" altLang="zh-CN" smtClean="0"/>
              <a:t>）</a:t>
            </a:r>
            <a:r>
              <a:rPr lang="zh-CN" altLang="en-US" smtClean="0"/>
              <a:t>，</a:t>
            </a:r>
            <a:r>
              <a:rPr lang="en-US" altLang="zh-CN" smtClean="0"/>
              <a:t>C1-D2</a:t>
            </a:r>
            <a:r>
              <a:rPr lang="zh-CN" altLang="zh-CN"/>
              <a:t>（距离</a:t>
            </a:r>
            <a:r>
              <a:rPr lang="en-US" altLang="zh-CN"/>
              <a:t>=9+2=11</a:t>
            </a:r>
            <a:r>
              <a:rPr lang="zh-CN" altLang="zh-CN" smtClean="0"/>
              <a:t>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回溯</a:t>
            </a:r>
            <a:r>
              <a:rPr lang="en-US" altLang="zh-CN" smtClean="0"/>
              <a:t>2</a:t>
            </a:r>
            <a:r>
              <a:rPr lang="zh-CN" altLang="zh-CN"/>
              <a:t>条路径的距离</a:t>
            </a:r>
            <a:r>
              <a:rPr lang="zh-CN" altLang="zh-CN" smtClean="0"/>
              <a:t>，最优路径</a:t>
            </a:r>
            <a:r>
              <a:rPr lang="zh-CN" altLang="zh-CN"/>
              <a:t>是</a:t>
            </a:r>
            <a:r>
              <a:rPr lang="en-US" altLang="zh-CN"/>
              <a:t>C1-D1</a:t>
            </a:r>
            <a:r>
              <a:rPr lang="zh-CN" altLang="zh-CN"/>
              <a:t>，</a:t>
            </a:r>
            <a:r>
              <a:rPr lang="zh-CN" altLang="zh-CN" smtClean="0"/>
              <a:t>将</a:t>
            </a:r>
            <a:r>
              <a:rPr lang="zh-CN" altLang="en-US" smtClean="0"/>
              <a:t>它</a:t>
            </a:r>
            <a:r>
              <a:rPr lang="zh-CN" altLang="zh-CN" smtClean="0"/>
              <a:t>保</a:t>
            </a:r>
            <a:r>
              <a:rPr lang="zh-CN" altLang="en-US" smtClean="0"/>
              <a:t>存</a:t>
            </a:r>
            <a:r>
              <a:rPr lang="zh-CN" altLang="zh-CN" smtClean="0"/>
              <a:t>在</a:t>
            </a:r>
            <a:r>
              <a:rPr lang="zh-CN" altLang="zh-CN"/>
              <a:t>表</a:t>
            </a:r>
            <a:r>
              <a:rPr lang="en-US" altLang="zh-CN"/>
              <a:t>3-9</a:t>
            </a:r>
            <a:r>
              <a:rPr lang="zh-CN" altLang="zh-CN"/>
              <a:t>中，丢弃路径</a:t>
            </a:r>
            <a:r>
              <a:rPr lang="en-US" altLang="zh-CN" smtClean="0"/>
              <a:t>C1-D2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C2</a:t>
            </a:r>
            <a:r>
              <a:rPr lang="zh-CN" altLang="zh-CN"/>
              <a:t>路径</a:t>
            </a:r>
            <a:r>
              <a:rPr lang="zh-CN" altLang="zh-CN" smtClean="0"/>
              <a:t>有</a:t>
            </a:r>
            <a:r>
              <a:rPr lang="zh-CN" altLang="en-US" smtClean="0"/>
              <a:t>：</a:t>
            </a:r>
            <a:r>
              <a:rPr lang="en-US" altLang="zh-CN" smtClean="0"/>
              <a:t>C2-D1-E</a:t>
            </a:r>
            <a:r>
              <a:rPr lang="zh-CN" altLang="zh-CN"/>
              <a:t>（距离</a:t>
            </a:r>
            <a:r>
              <a:rPr lang="en-US" altLang="zh-CN"/>
              <a:t>=6+5=11</a:t>
            </a:r>
            <a:r>
              <a:rPr lang="zh-CN" altLang="zh-CN" smtClean="0"/>
              <a:t>）</a:t>
            </a:r>
            <a:r>
              <a:rPr lang="zh-CN" altLang="en-US" smtClean="0"/>
              <a:t>，</a:t>
            </a:r>
            <a:r>
              <a:rPr lang="en-US" altLang="zh-CN" smtClean="0"/>
              <a:t>C2-D2</a:t>
            </a:r>
            <a:r>
              <a:rPr lang="zh-CN" altLang="zh-CN"/>
              <a:t>（距离</a:t>
            </a:r>
            <a:r>
              <a:rPr lang="en-US" altLang="zh-CN"/>
              <a:t>=5+2=7</a:t>
            </a:r>
            <a:r>
              <a:rPr lang="zh-CN" altLang="zh-CN" smtClean="0"/>
              <a:t>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回溯</a:t>
            </a:r>
            <a:r>
              <a:rPr lang="zh-CN" altLang="zh-CN"/>
              <a:t>检查</a:t>
            </a:r>
            <a:r>
              <a:rPr lang="zh-CN" altLang="zh-CN" smtClean="0"/>
              <a:t>，最优路径</a:t>
            </a:r>
            <a:r>
              <a:rPr lang="zh-CN" altLang="zh-CN"/>
              <a:t>是</a:t>
            </a:r>
            <a:r>
              <a:rPr lang="en-US" altLang="zh-CN"/>
              <a:t>C2-D2</a:t>
            </a:r>
            <a:r>
              <a:rPr lang="zh-CN" altLang="zh-CN"/>
              <a:t>，</a:t>
            </a:r>
            <a:r>
              <a:rPr lang="zh-CN" altLang="zh-CN" smtClean="0"/>
              <a:t>将结果</a:t>
            </a:r>
            <a:r>
              <a:rPr lang="zh-CN" altLang="zh-CN"/>
              <a:t>保留在</a:t>
            </a:r>
            <a:r>
              <a:rPr lang="zh-CN" altLang="zh-CN" smtClean="0"/>
              <a:t>表中</a:t>
            </a:r>
            <a:r>
              <a:rPr lang="zh-CN" altLang="zh-CN"/>
              <a:t>，丢弃路径</a:t>
            </a:r>
            <a:r>
              <a:rPr lang="en-US" altLang="zh-CN"/>
              <a:t>C2-D1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C3</a:t>
            </a:r>
            <a:r>
              <a:rPr lang="zh-CN" altLang="zh-CN"/>
              <a:t>只有</a:t>
            </a:r>
            <a:r>
              <a:rPr lang="en-US" altLang="zh-CN"/>
              <a:t>1</a:t>
            </a:r>
            <a:r>
              <a:rPr lang="zh-CN" altLang="zh-CN" smtClean="0"/>
              <a:t>条路径：</a:t>
            </a:r>
            <a:r>
              <a:rPr lang="en-US" altLang="zh-CN"/>
              <a:t>C3-D2-E</a:t>
            </a:r>
            <a:r>
              <a:rPr lang="zh-CN" altLang="zh-CN"/>
              <a:t>（距离</a:t>
            </a:r>
            <a:r>
              <a:rPr lang="en-US" altLang="zh-CN"/>
              <a:t>=10+2=12</a:t>
            </a:r>
            <a:r>
              <a:rPr lang="zh-CN" altLang="zh-CN"/>
              <a:t>），</a:t>
            </a:r>
            <a:r>
              <a:rPr lang="zh-CN" altLang="zh-CN" smtClean="0"/>
              <a:t>将结果</a:t>
            </a:r>
            <a:r>
              <a:rPr lang="zh-CN" altLang="zh-CN"/>
              <a:t>保留在</a:t>
            </a:r>
            <a:r>
              <a:rPr lang="zh-CN" altLang="zh-CN" smtClean="0"/>
              <a:t>表中。</a:t>
            </a:r>
            <a:endParaRPr lang="en-US" altLang="zh-CN" smtClean="0"/>
          </a:p>
          <a:p>
            <a:pPr lvl="2"/>
            <a:r>
              <a:rPr lang="zh-CN" altLang="zh-CN" smtClean="0"/>
              <a:t>无法</a:t>
            </a:r>
            <a:r>
              <a:rPr lang="zh-CN" altLang="zh-CN"/>
              <a:t>确定在第</a:t>
            </a:r>
            <a:r>
              <a:rPr lang="en-US" altLang="zh-CN"/>
              <a:t>2</a:t>
            </a:r>
            <a:r>
              <a:rPr lang="zh-CN" altLang="zh-CN" smtClean="0"/>
              <a:t>阶段路径中</a:t>
            </a:r>
            <a:r>
              <a:rPr lang="zh-CN" altLang="zh-CN"/>
              <a:t>，</a:t>
            </a:r>
            <a:r>
              <a:rPr lang="en-US" altLang="zh-CN"/>
              <a:t>C1</a:t>
            </a:r>
            <a:r>
              <a:rPr lang="zh-CN" altLang="zh-CN"/>
              <a:t>、</a:t>
            </a:r>
            <a:r>
              <a:rPr lang="en-US" altLang="zh-CN"/>
              <a:t>C2</a:t>
            </a:r>
            <a:r>
              <a:rPr lang="zh-CN" altLang="zh-CN"/>
              <a:t>、</a:t>
            </a:r>
            <a:r>
              <a:rPr lang="en-US" altLang="zh-CN" smtClean="0"/>
              <a:t>C3</a:t>
            </a:r>
            <a:r>
              <a:rPr lang="zh-CN" altLang="zh-CN" smtClean="0"/>
              <a:t>哪个</a:t>
            </a:r>
            <a:r>
              <a:rPr lang="zh-CN" altLang="zh-CN"/>
              <a:t>节点在整体最优路径上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360000" lvl="2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4</a:t>
            </a:r>
            <a:r>
              <a:rPr lang="zh-CN" altLang="zh-CN" smtClean="0"/>
              <a:t>）</a:t>
            </a:r>
            <a:r>
              <a:rPr lang="zh-CN" altLang="en-US" smtClean="0"/>
              <a:t>第</a:t>
            </a:r>
            <a:r>
              <a:rPr lang="en-US" altLang="zh-CN" smtClean="0"/>
              <a:t>3</a:t>
            </a:r>
            <a:r>
              <a:rPr lang="zh-CN" altLang="en-US" smtClean="0"/>
              <a:t>阶段</a:t>
            </a:r>
            <a:r>
              <a:rPr lang="zh-CN" altLang="en-US"/>
              <a:t>求解</a:t>
            </a:r>
            <a:endParaRPr lang="en-US" altLang="zh-CN"/>
          </a:p>
          <a:p>
            <a:pPr lvl="2"/>
            <a:r>
              <a:rPr lang="zh-CN" altLang="zh-CN" smtClean="0"/>
              <a:t>输入</a:t>
            </a:r>
            <a:r>
              <a:rPr lang="zh-CN" altLang="zh-CN"/>
              <a:t>节点为</a:t>
            </a:r>
            <a:r>
              <a:rPr lang="en-US" altLang="zh-CN"/>
              <a:t>B1</a:t>
            </a:r>
            <a:r>
              <a:rPr lang="zh-CN" altLang="zh-CN"/>
              <a:t>、</a:t>
            </a:r>
            <a:r>
              <a:rPr lang="en-US" altLang="zh-CN"/>
              <a:t>B2</a:t>
            </a:r>
            <a:r>
              <a:rPr lang="zh-CN" altLang="zh-CN"/>
              <a:t>、</a:t>
            </a:r>
            <a:r>
              <a:rPr lang="en-US" altLang="zh-CN" smtClean="0"/>
              <a:t>B3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按照步骤</a:t>
            </a:r>
            <a:r>
              <a:rPr lang="en-US" altLang="zh-CN" smtClean="0"/>
              <a:t>3</a:t>
            </a:r>
            <a:r>
              <a:rPr lang="zh-CN" altLang="zh-CN" smtClean="0"/>
              <a:t>方法</a:t>
            </a:r>
            <a:r>
              <a:rPr lang="zh-CN" altLang="zh-CN"/>
              <a:t>，计算出决策路径和距离如表</a:t>
            </a:r>
            <a:r>
              <a:rPr lang="en-US" altLang="zh-CN"/>
              <a:t>3-9</a:t>
            </a:r>
            <a:r>
              <a:rPr lang="zh-CN" altLang="zh-CN"/>
              <a:t>所示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5</a:t>
            </a:r>
            <a:r>
              <a:rPr lang="zh-CN" altLang="zh-CN" smtClean="0"/>
              <a:t>）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阶段</a:t>
            </a:r>
            <a:r>
              <a:rPr lang="zh-CN" altLang="en-US"/>
              <a:t>求解</a:t>
            </a:r>
            <a:endParaRPr lang="en-US" altLang="zh-CN"/>
          </a:p>
          <a:p>
            <a:pPr lvl="2"/>
            <a:r>
              <a:rPr lang="zh-CN" altLang="zh-CN" smtClean="0"/>
              <a:t>输入</a:t>
            </a:r>
            <a:r>
              <a:rPr lang="zh-CN" altLang="zh-CN"/>
              <a:t>节点为</a:t>
            </a:r>
            <a:r>
              <a:rPr lang="en-US" altLang="zh-CN" smtClean="0"/>
              <a:t>A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按步骤</a:t>
            </a:r>
            <a:r>
              <a:rPr lang="en-US" altLang="zh-CN" smtClean="0"/>
              <a:t>3</a:t>
            </a:r>
            <a:r>
              <a:rPr lang="zh-CN" altLang="zh-CN" smtClean="0"/>
              <a:t>方法，得出</a:t>
            </a:r>
            <a:r>
              <a:rPr lang="zh-CN" altLang="zh-CN"/>
              <a:t>整体最</a:t>
            </a:r>
            <a:r>
              <a:rPr lang="zh-CN" altLang="zh-CN" smtClean="0"/>
              <a:t>优路径</a:t>
            </a:r>
            <a:r>
              <a:rPr lang="zh-CN" altLang="zh-CN"/>
              <a:t>为：</a:t>
            </a:r>
            <a:r>
              <a:rPr lang="en-US" altLang="zh-CN" b="1">
                <a:solidFill>
                  <a:srgbClr val="7030A0"/>
                </a:solidFill>
              </a:rPr>
              <a:t>A-B2-C1-D1-E</a:t>
            </a:r>
            <a:r>
              <a:rPr lang="zh-CN" altLang="zh-CN"/>
              <a:t>，</a:t>
            </a:r>
            <a:r>
              <a:rPr lang="en-US" altLang="zh-CN"/>
              <a:t>A-E</a:t>
            </a:r>
            <a:r>
              <a:rPr lang="zh-CN" altLang="zh-CN"/>
              <a:t>最短距离为</a:t>
            </a:r>
            <a:r>
              <a:rPr lang="en-US" altLang="zh-CN" b="1">
                <a:solidFill>
                  <a:srgbClr val="7030A0"/>
                </a:solidFill>
              </a:rPr>
              <a:t>19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01597723"/>
              </p:ext>
            </p:extLst>
          </p:nvPr>
        </p:nvGraphicFramePr>
        <p:xfrm>
          <a:off x="768849" y="1807533"/>
          <a:ext cx="11248979" cy="467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940"/>
                <a:gridCol w="1102981"/>
                <a:gridCol w="1699302"/>
                <a:gridCol w="2126262"/>
                <a:gridCol w="2419441"/>
                <a:gridCol w="2825053"/>
              </a:tblGrid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目前节点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子问题解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最短距离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spc="2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全程路径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C1-D1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3+5=8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C2-D2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5+2=7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C3-D2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10+2=12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C3-D2-E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B1-C1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12+8=20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B1-C1-D1-E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B2-C1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6+8=14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B2-C1-D1-E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B2-C2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12-7=19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B2-C2-D2-E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2+20=22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A-B1-C1-D1-E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 spc="2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5+14=19</a:t>
                      </a:r>
                      <a:endParaRPr lang="zh-CN" sz="2000" b="1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 spc="2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A-B2-C1-D1-E</a:t>
                      </a:r>
                      <a:endParaRPr lang="zh-CN" sz="2000" b="1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389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1+19=20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spc="2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A-B3-C2-D2-E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888" y="1150087"/>
            <a:ext cx="10512739" cy="46960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用</a:t>
            </a:r>
            <a:r>
              <a:rPr lang="zh-CN" altLang="zh-CN"/>
              <a:t>动态规划法</a:t>
            </a:r>
            <a:r>
              <a:rPr lang="zh-CN" altLang="zh-CN" smtClean="0"/>
              <a:t>求解城市</a:t>
            </a:r>
            <a:r>
              <a:rPr lang="en-US" altLang="zh-CN"/>
              <a:t>A</a:t>
            </a:r>
            <a:r>
              <a:rPr lang="zh-CN" altLang="zh-CN"/>
              <a:t>到</a:t>
            </a:r>
            <a:r>
              <a:rPr lang="en-US" altLang="zh-CN"/>
              <a:t>E</a:t>
            </a:r>
            <a:r>
              <a:rPr lang="zh-CN" altLang="zh-CN"/>
              <a:t>之间的最</a:t>
            </a:r>
            <a:r>
              <a:rPr lang="zh-CN" altLang="zh-CN" smtClean="0"/>
              <a:t>短距离。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952614" y="3413051"/>
            <a:ext cx="1605516" cy="5103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8952614" y="2360428"/>
            <a:ext cx="1605516" cy="630864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709144" y="4203405"/>
            <a:ext cx="1375144" cy="510363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6709144" y="3094074"/>
            <a:ext cx="1375144" cy="8718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6709144" y="1541721"/>
            <a:ext cx="1375144" cy="528932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4511748" y="1469489"/>
            <a:ext cx="1261731" cy="0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4511748" y="1780029"/>
            <a:ext cx="1261732" cy="11120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4511748" y="3116225"/>
            <a:ext cx="1261731" cy="22152"/>
          </a:xfrm>
          <a:prstGeom prst="straightConnector1">
            <a:avLst/>
          </a:prstGeom>
          <a:ln w="3810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020186" y="3138377"/>
            <a:ext cx="1630327" cy="110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72408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650" y="757014"/>
            <a:ext cx="8161992" cy="61009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分治法解题过程。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09001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动态规划</a:t>
            </a:r>
            <a:r>
              <a:rPr lang="zh-CN" altLang="zh-CN" b="1"/>
              <a:t>的适用条件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）最优化</a:t>
            </a:r>
            <a:r>
              <a:rPr lang="zh-CN" altLang="zh-CN" smtClean="0"/>
              <a:t>原理</a:t>
            </a:r>
            <a:endParaRPr lang="en-US" altLang="zh-CN" smtClean="0"/>
          </a:p>
          <a:p>
            <a:pPr lvl="1"/>
            <a:r>
              <a:rPr lang="zh-CN" altLang="zh-CN" smtClean="0"/>
              <a:t>不论过去状态</a:t>
            </a:r>
            <a:r>
              <a:rPr lang="zh-CN" altLang="zh-CN"/>
              <a:t>和决策如何，余下的决策必须构成最优策略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/>
              <a:t>）无后效</a:t>
            </a:r>
            <a:r>
              <a:rPr lang="zh-CN" altLang="zh-CN" smtClean="0"/>
              <a:t>性</a:t>
            </a:r>
            <a:endParaRPr lang="en-US" altLang="zh-CN" smtClean="0"/>
          </a:p>
          <a:p>
            <a:pPr lvl="1"/>
            <a:r>
              <a:rPr lang="zh-CN" altLang="zh-CN" smtClean="0"/>
              <a:t>某个</a:t>
            </a:r>
            <a:r>
              <a:rPr lang="zh-CN" altLang="zh-CN"/>
              <a:t>给定阶段的状态，无法直接影响它未来的决策</a:t>
            </a:r>
            <a:r>
              <a:rPr lang="zh-CN" altLang="zh-CN" smtClean="0"/>
              <a:t>。</a:t>
            </a:r>
            <a:endParaRPr lang="zh-CN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/>
              <a:t>）子问题的重叠</a:t>
            </a:r>
            <a:r>
              <a:rPr lang="zh-CN" altLang="zh-CN" smtClean="0"/>
              <a:t>性</a:t>
            </a:r>
            <a:endParaRPr lang="en-US" altLang="zh-CN" smtClean="0"/>
          </a:p>
          <a:p>
            <a:pPr lvl="1"/>
            <a:r>
              <a:rPr lang="zh-CN" altLang="zh-CN" smtClean="0"/>
              <a:t>需要</a:t>
            </a:r>
            <a:r>
              <a:rPr lang="zh-CN" altLang="zh-CN"/>
              <a:t>存储中间过程的各种状态</a:t>
            </a:r>
            <a:r>
              <a:rPr lang="zh-CN" altLang="zh-CN" smtClean="0"/>
              <a:t>，空间</a:t>
            </a:r>
            <a:r>
              <a:rPr lang="zh-CN" altLang="zh-CN"/>
              <a:t>复杂</a:t>
            </a:r>
            <a:r>
              <a:rPr lang="zh-CN" altLang="zh-CN" smtClean="0"/>
              <a:t>度</a:t>
            </a:r>
            <a:r>
              <a:rPr lang="zh-CN" altLang="en-US" smtClean="0"/>
              <a:t>较</a:t>
            </a:r>
            <a:r>
              <a:rPr lang="zh-CN" altLang="zh-CN" smtClean="0"/>
              <a:t>大。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3.3.5  </a:t>
            </a:r>
            <a:r>
              <a:rPr lang="zh-CN" altLang="en-US" smtClean="0"/>
              <a:t>动态规划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动态规划</a:t>
            </a:r>
            <a:r>
              <a:rPr lang="zh-CN" altLang="zh-CN" b="1"/>
              <a:t>的应用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如</a:t>
            </a:r>
            <a:r>
              <a:rPr lang="zh-CN" altLang="zh-CN"/>
              <a:t>最短路线</a:t>
            </a:r>
            <a:r>
              <a:rPr lang="zh-CN" altLang="zh-CN" smtClean="0"/>
              <a:t>，网络流</a:t>
            </a:r>
            <a:r>
              <a:rPr lang="zh-CN" altLang="zh-CN"/>
              <a:t>优化，资源分配，货物装载等</a:t>
            </a:r>
            <a:r>
              <a:rPr lang="zh-CN" altLang="zh-CN" smtClean="0"/>
              <a:t>问题。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线性</a:t>
            </a:r>
            <a:r>
              <a:rPr lang="zh-CN" altLang="zh-CN"/>
              <a:t>动态规划的</a:t>
            </a:r>
            <a:r>
              <a:rPr lang="zh-CN" altLang="zh-CN" smtClean="0"/>
              <a:t>应用：</a:t>
            </a:r>
            <a:r>
              <a:rPr lang="zh-CN" altLang="zh-CN"/>
              <a:t>导弹</a:t>
            </a:r>
            <a:r>
              <a:rPr lang="zh-CN" altLang="zh-CN" smtClean="0"/>
              <a:t>拦截，</a:t>
            </a:r>
            <a:r>
              <a:rPr lang="zh-CN" altLang="zh-CN"/>
              <a:t>合唱队形，挖地雷游戏等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区域</a:t>
            </a:r>
            <a:r>
              <a:rPr lang="zh-CN" altLang="zh-CN"/>
              <a:t>动态规划的</a:t>
            </a:r>
            <a:r>
              <a:rPr lang="zh-CN" altLang="zh-CN" smtClean="0"/>
              <a:t>应用：二叉树</a:t>
            </a:r>
            <a:r>
              <a:rPr lang="zh-CN" altLang="zh-CN"/>
              <a:t>，统计</a:t>
            </a:r>
            <a:r>
              <a:rPr lang="zh-CN" altLang="zh-CN" smtClean="0"/>
              <a:t>单词数</a:t>
            </a:r>
            <a:r>
              <a:rPr lang="zh-CN" altLang="zh-CN"/>
              <a:t>，炮兵布阵等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树形</a:t>
            </a:r>
            <a:r>
              <a:rPr lang="zh-CN" altLang="zh-CN"/>
              <a:t>动态规划的</a:t>
            </a:r>
            <a:r>
              <a:rPr lang="zh-CN" altLang="zh-CN" smtClean="0"/>
              <a:t>应用：</a:t>
            </a:r>
            <a:r>
              <a:rPr lang="zh-CN" altLang="zh-CN"/>
              <a:t>贪吃九头龙游戏，二分查找树，数字三角形等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背包问题动态规划</a:t>
            </a:r>
            <a:r>
              <a:rPr lang="zh-CN" altLang="en-US" smtClean="0"/>
              <a:t>应用</a:t>
            </a:r>
            <a:r>
              <a:rPr lang="zh-CN" altLang="zh-CN" smtClean="0"/>
              <a:t>：</a:t>
            </a:r>
            <a:r>
              <a:rPr lang="zh-CN" altLang="zh-CN"/>
              <a:t>完全背包问题，分组背包问题，装箱问题等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529160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8994997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130074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9665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90752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7669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6544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537162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停机问题与</a:t>
            </a:r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40193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图灵测试与人工智能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533051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人工智能研究与应用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1300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393052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88552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图灵机的结构与原理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71132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3.4.2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不完备性与可计算性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94695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图灵机</a:t>
            </a:r>
            <a:r>
              <a:rPr lang="zh-CN" altLang="zh-CN" b="1"/>
              <a:t>的基本结构</a:t>
            </a:r>
            <a:endParaRPr lang="zh-CN" altLang="zh-CN"/>
          </a:p>
          <a:p>
            <a:pPr lvl="1"/>
            <a:r>
              <a:rPr lang="en-US" altLang="zh-CN" smtClean="0"/>
              <a:t>1936</a:t>
            </a:r>
            <a:r>
              <a:rPr lang="zh-CN" altLang="zh-CN"/>
              <a:t>年</a:t>
            </a:r>
            <a:r>
              <a:rPr lang="zh-CN" altLang="zh-CN" smtClean="0"/>
              <a:t>，</a:t>
            </a:r>
            <a:r>
              <a:rPr lang="en-US" altLang="zh-CN" smtClean="0"/>
              <a:t>24</a:t>
            </a:r>
            <a:r>
              <a:rPr lang="zh-CN" altLang="en-US" smtClean="0"/>
              <a:t>岁的</a:t>
            </a:r>
            <a:r>
              <a:rPr lang="zh-CN" altLang="zh-CN" smtClean="0"/>
              <a:t>图灵构造</a:t>
            </a:r>
            <a:r>
              <a:rPr lang="zh-CN" altLang="zh-CN"/>
              <a:t>了一台抽象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计算机</a:t>
            </a:r>
            <a:r>
              <a:rPr lang="zh-CN" altLang="en-US" smtClean="0"/>
              <a:t>”</a:t>
            </a:r>
            <a:r>
              <a:rPr lang="zh-CN" altLang="zh-CN" smtClean="0"/>
              <a:t>，称为</a:t>
            </a:r>
            <a:r>
              <a:rPr lang="zh-CN" altLang="en-US" smtClean="0"/>
              <a:t>“</a:t>
            </a:r>
            <a:r>
              <a:rPr lang="zh-CN" altLang="zh-CN" smtClean="0"/>
              <a:t>图灵机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图灵机</a:t>
            </a:r>
            <a:r>
              <a:rPr lang="zh-CN" altLang="zh-CN" b="1">
                <a:solidFill>
                  <a:srgbClr val="C00000"/>
                </a:solidFill>
              </a:rPr>
              <a:t>由</a:t>
            </a:r>
            <a:r>
              <a:rPr lang="zh-CN" altLang="zh-CN" b="1" smtClean="0">
                <a:solidFill>
                  <a:srgbClr val="C00000"/>
                </a:solidFill>
              </a:rPr>
              <a:t>控制器、读写头和</a:t>
            </a:r>
            <a:r>
              <a:rPr lang="zh-CN" altLang="zh-CN" b="1">
                <a:solidFill>
                  <a:srgbClr val="C00000"/>
                </a:solidFill>
              </a:rPr>
              <a:t>存储</a:t>
            </a:r>
            <a:r>
              <a:rPr lang="zh-CN" altLang="zh-CN" b="1" smtClean="0">
                <a:solidFill>
                  <a:srgbClr val="C00000"/>
                </a:solidFill>
              </a:rPr>
              <a:t>带组成</a:t>
            </a:r>
            <a:r>
              <a:rPr lang="zh-CN" altLang="zh-CN" smtClean="0">
                <a:solidFill>
                  <a:srgbClr val="C00000"/>
                </a:solidFill>
              </a:rPr>
              <a:t>。</a:t>
            </a:r>
            <a:endParaRPr lang="en-US" altLang="zh-CN" smtClean="0">
              <a:solidFill>
                <a:srgbClr val="C00000"/>
              </a:solidFill>
            </a:endParaRPr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2"/>
            <a:r>
              <a:rPr lang="zh-CN" altLang="zh-CN" smtClean="0"/>
              <a:t>存储带</a:t>
            </a:r>
            <a:r>
              <a:rPr lang="zh-CN" altLang="en-US" smtClean="0"/>
              <a:t>：</a:t>
            </a:r>
            <a:r>
              <a:rPr lang="zh-CN" altLang="zh-CN" smtClean="0"/>
              <a:t>无限长，可左右</a:t>
            </a:r>
            <a:r>
              <a:rPr lang="zh-CN" altLang="zh-CN"/>
              <a:t>移动</a:t>
            </a:r>
            <a:r>
              <a:rPr lang="zh-CN" altLang="zh-CN" smtClean="0"/>
              <a:t>，每个</a:t>
            </a:r>
            <a:r>
              <a:rPr lang="zh-CN" altLang="zh-CN"/>
              <a:t>单元格中包含一</a:t>
            </a:r>
            <a:r>
              <a:rPr lang="zh-CN" altLang="zh-CN" smtClean="0"/>
              <a:t>个符号。</a:t>
            </a:r>
            <a:endParaRPr lang="en-US" altLang="zh-CN" smtClean="0"/>
          </a:p>
          <a:p>
            <a:pPr lvl="2"/>
            <a:r>
              <a:rPr lang="zh-CN" altLang="zh-CN" smtClean="0"/>
              <a:t>控制器</a:t>
            </a:r>
            <a:r>
              <a:rPr lang="zh-CN" altLang="en-US" smtClean="0"/>
              <a:t>：</a:t>
            </a:r>
            <a:r>
              <a:rPr lang="zh-CN" altLang="zh-CN" smtClean="0"/>
              <a:t>包含控制</a:t>
            </a:r>
            <a:r>
              <a:rPr lang="zh-CN" altLang="zh-CN"/>
              <a:t>规则</a:t>
            </a:r>
            <a:r>
              <a:rPr lang="zh-CN" altLang="zh-CN" smtClean="0"/>
              <a:t>和状态</a:t>
            </a:r>
            <a:r>
              <a:rPr lang="zh-CN" altLang="zh-CN"/>
              <a:t>寄存器，控制规则</a:t>
            </a:r>
            <a:r>
              <a:rPr lang="zh-CN" altLang="zh-CN" smtClean="0"/>
              <a:t>就是图灵机</a:t>
            </a:r>
            <a:r>
              <a:rPr lang="zh-CN" altLang="zh-CN"/>
              <a:t>程序，状态</a:t>
            </a:r>
            <a:r>
              <a:rPr lang="zh-CN" altLang="zh-CN" smtClean="0"/>
              <a:t>寄存器记录机器当前的</a:t>
            </a:r>
            <a:r>
              <a:rPr lang="zh-CN" altLang="zh-CN"/>
              <a:t>状态，以及下一个新状态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读写头</a:t>
            </a:r>
            <a:r>
              <a:rPr lang="zh-CN" altLang="en-US" smtClean="0"/>
              <a:t>：</a:t>
            </a:r>
            <a:r>
              <a:rPr lang="zh-CN" altLang="zh-CN" smtClean="0"/>
              <a:t>负责</a:t>
            </a:r>
            <a:r>
              <a:rPr lang="zh-CN" altLang="zh-CN"/>
              <a:t>读出和写入存储带上的符号。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81" y="1860699"/>
            <a:ext cx="7347544" cy="2368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40578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“</a:t>
            </a:r>
            <a:r>
              <a:rPr lang="zh-CN" altLang="zh-CN" smtClean="0"/>
              <a:t>图灵机</a:t>
            </a:r>
            <a:r>
              <a:rPr lang="zh-CN" altLang="en-US" smtClean="0"/>
              <a:t>”工作原理</a:t>
            </a:r>
            <a:r>
              <a:rPr lang="zh-CN" altLang="zh-CN" smtClean="0"/>
              <a:t>。</a:t>
            </a:r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752" y="1068350"/>
            <a:ext cx="6918103" cy="46662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9720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仿制的“</a:t>
            </a:r>
            <a:r>
              <a:rPr lang="zh-CN" altLang="zh-CN" smtClean="0"/>
              <a:t>图灵机</a:t>
            </a:r>
            <a:r>
              <a:rPr lang="zh-CN" altLang="en-US" smtClean="0"/>
              <a:t>”模型</a:t>
            </a:r>
            <a:r>
              <a:rPr lang="zh-CN" altLang="zh-CN" smtClean="0"/>
              <a:t>。</a:t>
            </a:r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789" y="1243492"/>
            <a:ext cx="9065216" cy="4102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88838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有多种方法定义图灵机程序，如：</a:t>
            </a:r>
            <a:r>
              <a:rPr lang="zh-CN" altLang="en-US">
                <a:solidFill>
                  <a:srgbClr val="C00000"/>
                </a:solidFill>
              </a:rPr>
              <a:t>五</a:t>
            </a:r>
            <a:r>
              <a:rPr lang="zh-CN" altLang="en-US" smtClean="0">
                <a:solidFill>
                  <a:srgbClr val="C00000"/>
                </a:solidFill>
              </a:rPr>
              <a:t>元组</a:t>
            </a:r>
            <a:r>
              <a:rPr lang="zh-CN" altLang="en-US" smtClean="0"/>
              <a:t>、</a:t>
            </a:r>
            <a:r>
              <a:rPr lang="zh-CN" altLang="en-US"/>
              <a:t>四元组、流</a:t>
            </a:r>
            <a:r>
              <a:rPr lang="zh-CN" altLang="en-US" smtClean="0"/>
              <a:t>程图</a:t>
            </a:r>
            <a:r>
              <a:rPr lang="zh-CN" altLang="en-US"/>
              <a:t>、伪汇编语言</a:t>
            </a:r>
            <a:r>
              <a:rPr lang="zh-CN" altLang="en-US" smtClean="0"/>
              <a:t>等。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通常用五元组定义图灵机程序：</a:t>
            </a:r>
            <a:r>
              <a:rPr lang="en-US" altLang="zh-CN" b="1" smtClean="0">
                <a:solidFill>
                  <a:srgbClr val="C00000"/>
                </a:solidFill>
              </a:rPr>
              <a:t>〈</a:t>
            </a:r>
            <a:r>
              <a:rPr lang="en-US" altLang="zh-CN" b="1" i="1" smtClean="0">
                <a:solidFill>
                  <a:srgbClr val="C00000"/>
                </a:solidFill>
              </a:rPr>
              <a:t>q</a:t>
            </a:r>
            <a:r>
              <a:rPr lang="zh-CN" altLang="en-US" b="1" smtClean="0">
                <a:solidFill>
                  <a:srgbClr val="C00000"/>
                </a:solidFill>
              </a:rPr>
              <a:t>，</a:t>
            </a:r>
            <a:r>
              <a:rPr lang="en-US" altLang="zh-CN" b="1" i="1" smtClean="0">
                <a:solidFill>
                  <a:srgbClr val="C00000"/>
                </a:solidFill>
              </a:rPr>
              <a:t>X</a:t>
            </a:r>
            <a:r>
              <a:rPr lang="zh-CN" altLang="en-US" b="1" i="1" smtClean="0">
                <a:solidFill>
                  <a:srgbClr val="C00000"/>
                </a:solidFill>
              </a:rPr>
              <a:t>，</a:t>
            </a:r>
            <a:r>
              <a:rPr lang="en-US" altLang="zh-CN" b="1" i="1" smtClean="0">
                <a:solidFill>
                  <a:srgbClr val="C00000"/>
                </a:solidFill>
              </a:rPr>
              <a:t>Y</a:t>
            </a:r>
            <a:r>
              <a:rPr lang="zh-CN" altLang="en-US" b="1" i="1" smtClean="0">
                <a:solidFill>
                  <a:srgbClr val="C00000"/>
                </a:solidFill>
              </a:rPr>
              <a:t>，</a:t>
            </a:r>
            <a:r>
              <a:rPr lang="en-US" altLang="zh-CN" b="1" i="1" smtClean="0">
                <a:solidFill>
                  <a:srgbClr val="C00000"/>
                </a:solidFill>
              </a:rPr>
              <a:t>M</a:t>
            </a:r>
            <a:r>
              <a:rPr lang="zh-CN" altLang="en-US" b="1" i="1" smtClean="0">
                <a:solidFill>
                  <a:srgbClr val="C00000"/>
                </a:solidFill>
              </a:rPr>
              <a:t>，</a:t>
            </a:r>
            <a:r>
              <a:rPr lang="en-US" altLang="zh-CN" b="1" i="1" smtClean="0">
                <a:solidFill>
                  <a:srgbClr val="C00000"/>
                </a:solidFill>
              </a:rPr>
              <a:t>q</a:t>
            </a:r>
            <a:r>
              <a:rPr lang="en-US" altLang="zh-CN" b="1" smtClean="0">
                <a:solidFill>
                  <a:srgbClr val="C00000"/>
                </a:solidFill>
              </a:rPr>
              <a:t>′〉</a:t>
            </a:r>
          </a:p>
          <a:p>
            <a:pPr lvl="2"/>
            <a:r>
              <a:rPr lang="en-US" altLang="zh-CN" i="1" smtClean="0"/>
              <a:t>q</a:t>
            </a:r>
            <a:r>
              <a:rPr lang="zh-CN" altLang="en-US" smtClean="0"/>
              <a:t>表示工作前控制器中寄存器的状态</a:t>
            </a:r>
            <a:r>
              <a:rPr lang="zh-CN" altLang="en-US" sz="1800" smtClean="0"/>
              <a:t>（如：启动、加法、返回、停机等）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i="1" smtClean="0"/>
              <a:t>q</a:t>
            </a:r>
            <a:r>
              <a:rPr lang="en-US" altLang="zh-CN" smtClean="0"/>
              <a:t>′ </a:t>
            </a:r>
            <a:r>
              <a:rPr lang="zh-CN" altLang="en-US"/>
              <a:t>表示</a:t>
            </a:r>
            <a:r>
              <a:rPr lang="zh-CN" altLang="en-US" smtClean="0"/>
              <a:t>工作后</a:t>
            </a:r>
            <a:r>
              <a:rPr lang="zh-CN" altLang="en-US"/>
              <a:t>控制器中寄存器的</a:t>
            </a:r>
            <a:r>
              <a:rPr lang="zh-CN" altLang="en-US" smtClean="0"/>
              <a:t>状态</a:t>
            </a:r>
            <a:r>
              <a:rPr lang="zh-CN" altLang="en-US" sz="1800"/>
              <a:t>（如：启动、加法、返回、停机等） </a:t>
            </a:r>
            <a:r>
              <a:rPr lang="zh-CN" altLang="en-US" smtClean="0"/>
              <a:t>；</a:t>
            </a:r>
            <a:endParaRPr lang="en-US" altLang="zh-CN"/>
          </a:p>
          <a:p>
            <a:pPr lvl="2"/>
            <a:r>
              <a:rPr lang="en-US" altLang="zh-CN" i="1" smtClean="0"/>
              <a:t>X</a:t>
            </a:r>
            <a:r>
              <a:rPr lang="zh-CN" altLang="en-US" smtClean="0"/>
              <a:t>表示</a:t>
            </a:r>
            <a:r>
              <a:rPr lang="zh-CN" altLang="en-US"/>
              <a:t>工作</a:t>
            </a:r>
            <a:r>
              <a:rPr lang="zh-CN" altLang="en-US" smtClean="0"/>
              <a:t>前存储带方格中的符号</a:t>
            </a:r>
            <a:r>
              <a:rPr lang="zh-CN" altLang="en-US" sz="1800"/>
              <a:t>（如</a:t>
            </a:r>
            <a:r>
              <a:rPr lang="zh-CN" altLang="en-US" sz="1800" smtClean="0"/>
              <a:t>：</a:t>
            </a:r>
            <a:r>
              <a:rPr lang="en-US" altLang="zh-CN" sz="1800" smtClean="0"/>
              <a:t>0</a:t>
            </a:r>
            <a:r>
              <a:rPr lang="zh-CN" altLang="en-US" sz="1800" smtClean="0"/>
              <a:t>、</a:t>
            </a:r>
            <a:r>
              <a:rPr lang="en-US" altLang="zh-CN" sz="1800" smtClean="0"/>
              <a:t>1</a:t>
            </a:r>
            <a:r>
              <a:rPr lang="zh-CN" altLang="en-US" sz="1800" smtClean="0"/>
              <a:t>、</a:t>
            </a:r>
            <a:r>
              <a:rPr lang="en-US" altLang="zh-CN" sz="1800" smtClean="0"/>
              <a:t>* </a:t>
            </a:r>
            <a:r>
              <a:rPr lang="zh-CN" altLang="en-US" sz="1800" smtClean="0"/>
              <a:t>等） 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i="1" smtClean="0"/>
              <a:t>Y</a:t>
            </a:r>
            <a:r>
              <a:rPr lang="zh-CN" altLang="en-US"/>
              <a:t>表示</a:t>
            </a:r>
            <a:r>
              <a:rPr lang="zh-CN" altLang="en-US" smtClean="0"/>
              <a:t>工作后</a:t>
            </a:r>
            <a:r>
              <a:rPr lang="zh-CN" altLang="en-US"/>
              <a:t>存储带方格中的</a:t>
            </a:r>
            <a:r>
              <a:rPr lang="zh-CN" altLang="en-US" smtClean="0"/>
              <a:t>符号</a:t>
            </a:r>
            <a:r>
              <a:rPr lang="zh-CN" altLang="en-US" sz="1800"/>
              <a:t>（如：</a:t>
            </a:r>
            <a:r>
              <a:rPr lang="en-US" altLang="zh-CN" sz="1800"/>
              <a:t>0</a:t>
            </a:r>
            <a:r>
              <a:rPr lang="zh-CN" altLang="en-US" sz="1800"/>
              <a:t>、</a:t>
            </a: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en-US" altLang="zh-CN" sz="1800"/>
              <a:t>* </a:t>
            </a:r>
            <a:r>
              <a:rPr lang="zh-CN" altLang="en-US" sz="1800"/>
              <a:t>等） </a:t>
            </a:r>
            <a:r>
              <a:rPr lang="zh-CN" altLang="en-US" smtClean="0"/>
              <a:t>；</a:t>
            </a:r>
            <a:endParaRPr lang="en-US" altLang="zh-CN"/>
          </a:p>
          <a:p>
            <a:pPr lvl="2"/>
            <a:r>
              <a:rPr lang="en-US" altLang="zh-CN" i="1" smtClean="0"/>
              <a:t>M</a:t>
            </a:r>
            <a:r>
              <a:rPr lang="zh-CN" altLang="en-US" smtClean="0"/>
              <a:t>表示读写头的移动</a:t>
            </a:r>
            <a:r>
              <a:rPr lang="zh-CN" altLang="en-US" sz="1800" smtClean="0"/>
              <a:t>（如：左移</a:t>
            </a:r>
            <a:r>
              <a:rPr lang="en-US" altLang="zh-CN" sz="1800" i="1" smtClean="0"/>
              <a:t>L</a:t>
            </a:r>
            <a:r>
              <a:rPr lang="zh-CN" altLang="en-US" sz="1800" smtClean="0"/>
              <a:t>、右移</a:t>
            </a:r>
            <a:r>
              <a:rPr lang="en-US" altLang="zh-CN" sz="1800" i="1" smtClean="0"/>
              <a:t>R</a:t>
            </a:r>
            <a:r>
              <a:rPr lang="zh-CN" altLang="en-US" sz="1800" smtClean="0"/>
              <a:t>、不动</a:t>
            </a:r>
            <a:r>
              <a:rPr lang="en-US" altLang="zh-CN" sz="1800" i="1" smtClean="0"/>
              <a:t>N</a:t>
            </a:r>
            <a:r>
              <a:rPr lang="zh-CN" altLang="en-US" sz="1800" smtClean="0"/>
              <a:t>等）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685" y="2530697"/>
            <a:ext cx="8947381" cy="30407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下图中图灵机可用</a:t>
            </a:r>
            <a:r>
              <a:rPr lang="zh-CN" altLang="en-US"/>
              <a:t>五</a:t>
            </a:r>
            <a:r>
              <a:rPr lang="zh-CN" altLang="en-US" smtClean="0"/>
              <a:t>元组程序指令</a:t>
            </a:r>
            <a:r>
              <a:rPr lang="en-US" altLang="zh-CN" smtClean="0"/>
              <a:t>〈</a:t>
            </a:r>
            <a:r>
              <a:rPr lang="en-US" altLang="zh-CN" i="1" smtClean="0"/>
              <a:t>q</a:t>
            </a:r>
            <a:r>
              <a:rPr lang="en-US" altLang="zh-CN" baseline="-25000" smtClean="0"/>
              <a:t>3</a:t>
            </a:r>
            <a:r>
              <a:rPr lang="zh-CN" altLang="en-US" smtClean="0"/>
              <a:t>，</a:t>
            </a:r>
            <a:r>
              <a:rPr lang="en-US" altLang="zh-CN" i="1" smtClean="0"/>
              <a:t>A</a:t>
            </a:r>
            <a:r>
              <a:rPr lang="zh-CN" altLang="en-US" i="1" smtClean="0"/>
              <a:t>，</a:t>
            </a:r>
            <a:r>
              <a:rPr lang="en-US" altLang="zh-CN" i="1" smtClean="0"/>
              <a:t>E</a:t>
            </a:r>
            <a:r>
              <a:rPr lang="zh-CN" altLang="en-US" i="1" smtClean="0"/>
              <a:t>，</a:t>
            </a:r>
            <a:r>
              <a:rPr lang="en-US" altLang="zh-CN" i="1" smtClean="0"/>
              <a:t>L</a:t>
            </a:r>
            <a:r>
              <a:rPr lang="zh-CN" altLang="en-US" i="1" smtClean="0"/>
              <a:t>，</a:t>
            </a:r>
            <a:r>
              <a:rPr lang="en-US" altLang="zh-CN" i="1" smtClean="0"/>
              <a:t>q</a:t>
            </a:r>
            <a:r>
              <a:rPr lang="en-US" altLang="zh-CN" baseline="-25000" smtClean="0"/>
              <a:t>5</a:t>
            </a:r>
            <a:r>
              <a:rPr lang="en-US" altLang="zh-CN" smtClean="0"/>
              <a:t>〉</a:t>
            </a:r>
            <a:r>
              <a:rPr lang="zh-CN" altLang="en-US" smtClean="0"/>
              <a:t>描述</a:t>
            </a:r>
            <a:r>
              <a:rPr lang="zh-CN" altLang="en-US"/>
              <a:t>。 </a:t>
            </a:r>
            <a:endParaRPr lang="en-US" altLang="zh-CN" smtClean="0"/>
          </a:p>
          <a:p>
            <a:pPr lvl="2"/>
            <a:r>
              <a:rPr lang="en-US" altLang="zh-CN" i="1" smtClean="0"/>
              <a:t>q</a:t>
            </a:r>
            <a:r>
              <a:rPr lang="en-US" altLang="zh-CN" baseline="-25000" smtClean="0"/>
              <a:t>3</a:t>
            </a:r>
            <a:r>
              <a:rPr lang="zh-CN" altLang="en-US" smtClean="0"/>
              <a:t>表示图灵机所处状态；</a:t>
            </a:r>
            <a:endParaRPr lang="en-US" altLang="zh-CN" smtClean="0"/>
          </a:p>
          <a:p>
            <a:pPr lvl="2"/>
            <a:r>
              <a:rPr lang="en-US" altLang="zh-CN" smtClean="0"/>
              <a:t>A</a:t>
            </a:r>
            <a:r>
              <a:rPr lang="zh-CN" altLang="en-US" smtClean="0"/>
              <a:t>表示读写头定位于字母</a:t>
            </a:r>
            <a:r>
              <a:rPr lang="en-US" altLang="zh-CN" i="1" smtClean="0"/>
              <a:t>A</a:t>
            </a:r>
            <a:r>
              <a:rPr lang="zh-CN" altLang="en-US" i="1" smtClean="0"/>
              <a:t>；</a:t>
            </a:r>
            <a:endParaRPr lang="en-US" altLang="zh-CN" i="1" smtClean="0"/>
          </a:p>
          <a:p>
            <a:pPr lvl="2"/>
            <a:r>
              <a:rPr lang="en-US" altLang="zh-CN" i="1" smtClean="0"/>
              <a:t>E</a:t>
            </a:r>
            <a:r>
              <a:rPr lang="zh-CN" altLang="en-US" smtClean="0"/>
              <a:t>表示将字母</a:t>
            </a:r>
            <a:r>
              <a:rPr lang="en-US" altLang="zh-CN" smtClean="0"/>
              <a:t>A</a:t>
            </a:r>
            <a:r>
              <a:rPr lang="zh-CN" altLang="en-US" smtClean="0"/>
              <a:t>改写</a:t>
            </a:r>
            <a:r>
              <a:rPr lang="zh-CN" altLang="en-US"/>
              <a:t>为字母</a:t>
            </a:r>
            <a:r>
              <a:rPr lang="en-US" altLang="zh-CN" i="1" smtClean="0"/>
              <a:t>E</a:t>
            </a:r>
            <a:r>
              <a:rPr lang="zh-CN" altLang="en-US" i="1" smtClean="0"/>
              <a:t>；</a:t>
            </a:r>
            <a:endParaRPr lang="en-US" altLang="zh-CN" i="1" smtClean="0"/>
          </a:p>
          <a:p>
            <a:pPr lvl="2"/>
            <a:r>
              <a:rPr lang="en-US" altLang="zh-CN" i="1" smtClean="0"/>
              <a:t>L</a:t>
            </a:r>
            <a:r>
              <a:rPr lang="zh-CN" altLang="en-US" smtClean="0"/>
              <a:t>表示读写头左移一格；</a:t>
            </a:r>
            <a:endParaRPr lang="en-US" altLang="zh-CN" smtClean="0"/>
          </a:p>
          <a:p>
            <a:pPr lvl="2"/>
            <a:r>
              <a:rPr lang="en-US" altLang="zh-CN" i="1" smtClean="0"/>
              <a:t>q</a:t>
            </a:r>
            <a:r>
              <a:rPr lang="en-US" altLang="zh-CN" baseline="-25000" smtClean="0"/>
              <a:t>5</a:t>
            </a:r>
            <a:r>
              <a:rPr lang="zh-CN" altLang="en-US" smtClean="0"/>
              <a:t>表示图灵机下一步状态。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929867" y="5784389"/>
            <a:ext cx="176530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图灵机结构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72096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图灵机工作原理：</a:t>
            </a:r>
            <a:endParaRPr lang="en-US" altLang="zh-CN"/>
          </a:p>
          <a:p>
            <a:pPr lvl="2"/>
            <a:r>
              <a:rPr lang="zh-CN" altLang="zh-CN"/>
              <a:t>存储带每移动一格，读写头就读出存储带上的符号，然后传送给控制器。</a:t>
            </a:r>
            <a:endParaRPr lang="en-US" altLang="zh-CN"/>
          </a:p>
          <a:p>
            <a:pPr lvl="2"/>
            <a:r>
              <a:rPr lang="zh-CN" altLang="zh-CN"/>
              <a:t>控制器根据读出符号及寄存器中的状态（条件），查询执行那一条指令</a:t>
            </a:r>
            <a:r>
              <a:rPr lang="zh-CN" altLang="en-US"/>
              <a:t>。</a:t>
            </a:r>
            <a:endParaRPr lang="en-US" altLang="zh-CN"/>
          </a:p>
          <a:p>
            <a:pPr lvl="2"/>
            <a:r>
              <a:rPr lang="zh-CN" altLang="zh-CN"/>
              <a:t>根据指令要求，将新符号写入存储带（动作），以及在寄存器中写入新状态。</a:t>
            </a:r>
            <a:endParaRPr lang="en-US" altLang="zh-CN"/>
          </a:p>
          <a:p>
            <a:pPr lvl="2"/>
            <a:r>
              <a:rPr lang="zh-CN" altLang="zh-CN"/>
              <a:t>读写头根据程序指令改写存储带上的符号。</a:t>
            </a:r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用四元组表示的图灵机</a:t>
            </a:r>
            <a:endParaRPr lang="en-US" altLang="zh-CN" smtClean="0"/>
          </a:p>
          <a:p>
            <a:pPr lvl="2"/>
            <a:r>
              <a:rPr lang="zh-CN" altLang="en-US" smtClean="0"/>
              <a:t>绿点处</a:t>
            </a:r>
            <a:r>
              <a:rPr lang="zh-CN" altLang="en-US"/>
              <a:t>为当前</a:t>
            </a:r>
            <a:r>
              <a:rPr lang="zh-CN" altLang="en-US" smtClean="0"/>
              <a:t>状态；</a:t>
            </a:r>
            <a:endParaRPr lang="en-US" altLang="zh-CN" smtClean="0"/>
          </a:p>
          <a:p>
            <a:pPr lvl="2"/>
            <a:r>
              <a:rPr lang="zh-CN" altLang="en-US" smtClean="0"/>
              <a:t>四元组规则：</a:t>
            </a:r>
            <a:endParaRPr lang="en-US" altLang="zh-CN" smtClean="0"/>
          </a:p>
          <a:p>
            <a:pPr lvl="3"/>
            <a:r>
              <a:rPr lang="zh-CN" altLang="en-US" smtClean="0"/>
              <a:t>左</a:t>
            </a:r>
            <a:r>
              <a:rPr lang="en-US" altLang="zh-CN" smtClean="0"/>
              <a:t>1=</a:t>
            </a:r>
            <a:r>
              <a:rPr lang="zh-CN" altLang="en-US" smtClean="0"/>
              <a:t>当前</a:t>
            </a:r>
            <a:r>
              <a:rPr lang="zh-CN" altLang="en-US"/>
              <a:t>位置读入的</a:t>
            </a:r>
            <a:r>
              <a:rPr lang="zh-CN" altLang="en-US" smtClean="0"/>
              <a:t>字符</a:t>
            </a:r>
            <a:endParaRPr lang="en-US" altLang="zh-CN" smtClean="0"/>
          </a:p>
          <a:p>
            <a:pPr lvl="3"/>
            <a:r>
              <a:rPr lang="zh-CN" altLang="en-US" smtClean="0"/>
              <a:t>左</a:t>
            </a:r>
            <a:r>
              <a:rPr lang="en-US" altLang="zh-CN" smtClean="0"/>
              <a:t>2=</a:t>
            </a:r>
            <a:r>
              <a:rPr lang="zh-CN" altLang="en-US" smtClean="0"/>
              <a:t>当前</a:t>
            </a:r>
            <a:r>
              <a:rPr lang="zh-CN" altLang="en-US"/>
              <a:t>位置写入的</a:t>
            </a:r>
            <a:r>
              <a:rPr lang="zh-CN" altLang="en-US" smtClean="0"/>
              <a:t>字符</a:t>
            </a:r>
            <a:endParaRPr lang="en-US" altLang="zh-CN" smtClean="0"/>
          </a:p>
          <a:p>
            <a:pPr lvl="3"/>
            <a:r>
              <a:rPr lang="zh-CN" altLang="en-US" smtClean="0"/>
              <a:t>左</a:t>
            </a:r>
            <a:r>
              <a:rPr lang="en-US" altLang="zh-CN" smtClean="0"/>
              <a:t>3=</a:t>
            </a:r>
            <a:r>
              <a:rPr lang="zh-CN" altLang="en-US" smtClean="0"/>
              <a:t>纸带</a:t>
            </a:r>
            <a:r>
              <a:rPr lang="zh-CN" altLang="en-US"/>
              <a:t>的移动</a:t>
            </a:r>
            <a:r>
              <a:rPr lang="zh-CN" altLang="en-US" smtClean="0"/>
              <a:t>方向</a:t>
            </a:r>
            <a:endParaRPr lang="en-US" altLang="zh-CN" smtClean="0"/>
          </a:p>
          <a:p>
            <a:pPr lvl="3"/>
            <a:r>
              <a:rPr lang="zh-CN" altLang="en-US" smtClean="0"/>
              <a:t>左</a:t>
            </a:r>
            <a:r>
              <a:rPr lang="en-US" altLang="zh-CN" smtClean="0"/>
              <a:t>4=</a:t>
            </a:r>
            <a:r>
              <a:rPr lang="zh-CN" altLang="en-US" smtClean="0"/>
              <a:t>将要</a:t>
            </a:r>
            <a:r>
              <a:rPr lang="zh-CN" altLang="en-US"/>
              <a:t>转移到的</a:t>
            </a:r>
            <a:r>
              <a:rPr lang="zh-CN" altLang="en-US" smtClean="0"/>
              <a:t>状态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776" y="2432493"/>
            <a:ext cx="4063410" cy="406341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9526768" y="2488434"/>
            <a:ext cx="1509827" cy="520996"/>
          </a:xfrm>
          <a:prstGeom prst="wedgeRoundRectCallout">
            <a:avLst>
              <a:gd name="adj1" fmla="val -98248"/>
              <a:gd name="adj2" fmla="val 18142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存储带</a:t>
            </a: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551572" y="3831730"/>
            <a:ext cx="1580716" cy="520996"/>
          </a:xfrm>
          <a:prstGeom prst="wedgeRoundRectCallout">
            <a:avLst>
              <a:gd name="adj1" fmla="val -98248"/>
              <a:gd name="adj2" fmla="val 18142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图灵机程序</a:t>
            </a: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540939" y="3108686"/>
            <a:ext cx="1495656" cy="520996"/>
          </a:xfrm>
          <a:prstGeom prst="wedgeRoundRectCallout">
            <a:avLst>
              <a:gd name="adj1" fmla="val -126437"/>
              <a:gd name="adj2" fmla="val -45124"/>
              <a:gd name="adj3" fmla="val 16667"/>
            </a:avLst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读写头</a:t>
            </a: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RW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849526" y="3629682"/>
            <a:ext cx="19652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2344921" y="5454802"/>
            <a:ext cx="2448590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四元组图灵机动画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专用</a:t>
            </a:r>
            <a:r>
              <a:rPr lang="zh-CN" altLang="zh-CN" b="1"/>
              <a:t>图灵机的运算过程</a:t>
            </a:r>
            <a:endParaRPr lang="zh-CN" altLang="zh-CN"/>
          </a:p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用于二进制数</a:t>
            </a:r>
            <a:r>
              <a:rPr lang="en-US" altLang="zh-CN" smtClean="0"/>
              <a:t> </a:t>
            </a:r>
            <a:r>
              <a:rPr lang="en-US" altLang="zh-CN" i="1" smtClean="0"/>
              <a:t>f</a:t>
            </a:r>
            <a:r>
              <a:rPr lang="zh-CN" altLang="zh-CN"/>
              <a:t>（</a:t>
            </a:r>
            <a:r>
              <a:rPr lang="en-US" altLang="zh-CN"/>
              <a:t>x</a:t>
            </a:r>
            <a:r>
              <a:rPr lang="zh-CN" altLang="zh-CN"/>
              <a:t>）</a:t>
            </a:r>
            <a:r>
              <a:rPr lang="en-US" altLang="zh-CN"/>
              <a:t>=</a:t>
            </a:r>
            <a:r>
              <a:rPr lang="zh-CN" altLang="zh-CN"/>
              <a:t>（</a:t>
            </a:r>
            <a:r>
              <a:rPr lang="en-US" altLang="zh-CN"/>
              <a:t>X+1</a:t>
            </a:r>
            <a:r>
              <a:rPr lang="zh-CN" altLang="zh-CN"/>
              <a:t>）运算的</a:t>
            </a:r>
            <a:r>
              <a:rPr lang="zh-CN" altLang="zh-CN">
                <a:solidFill>
                  <a:srgbClr val="C00000"/>
                </a:solidFill>
              </a:rPr>
              <a:t>专用</a:t>
            </a:r>
            <a:r>
              <a:rPr lang="zh-CN" altLang="zh-CN" smtClean="0">
                <a:solidFill>
                  <a:srgbClr val="C00000"/>
                </a:solidFill>
              </a:rPr>
              <a:t>图灵机</a:t>
            </a:r>
            <a:r>
              <a:rPr lang="zh-CN" altLang="zh-CN" smtClean="0"/>
              <a:t>工作</a:t>
            </a:r>
            <a:r>
              <a:rPr lang="zh-CN" altLang="zh-CN"/>
              <a:t>原理。</a:t>
            </a:r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 smtClean="0"/>
              <a:t>1</a:t>
            </a:r>
            <a:r>
              <a:rPr lang="zh-CN" altLang="zh-CN" smtClean="0"/>
              <a:t>）</a:t>
            </a:r>
            <a:r>
              <a:rPr lang="zh-CN" altLang="en-US" smtClean="0"/>
              <a:t>设计</a:t>
            </a:r>
            <a:r>
              <a:rPr lang="zh-CN" altLang="zh-CN" smtClean="0"/>
              <a:t>图灵机程序</a:t>
            </a:r>
            <a:r>
              <a:rPr lang="zh-CN" altLang="en-US" sz="1800" smtClean="0"/>
              <a:t>（用五元组表示）</a:t>
            </a:r>
            <a:endParaRPr lang="zh-CN" altLang="zh-CN" sz="180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31529755"/>
              </p:ext>
            </p:extLst>
          </p:nvPr>
        </p:nvGraphicFramePr>
        <p:xfrm>
          <a:off x="762339" y="1996880"/>
          <a:ext cx="10805883" cy="4850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158"/>
                <a:gridCol w="2072939"/>
                <a:gridCol w="1659171"/>
                <a:gridCol w="1659171"/>
                <a:gridCol w="1951222"/>
                <a:gridCol w="1951222"/>
              </a:tblGrid>
              <a:tr h="34190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</a:t>
                      </a:r>
                      <a:endParaRPr lang="zh-CN" sz="2000" kern="100">
                        <a:solidFill>
                          <a:srgbClr val="FFFF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19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寄存器当前状态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寄存器新状态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加法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进位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进位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溢出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溢出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</a:tr>
              <a:tr h="341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</a:tr>
              <a:tr h="405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315" y="2562447"/>
            <a:ext cx="7016686" cy="43191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分治法进行排序案例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3-12</a:t>
            </a:r>
            <a:r>
              <a:rPr lang="zh-CN" altLang="zh-CN" smtClean="0"/>
              <a:t>】数据为</a:t>
            </a:r>
            <a:r>
              <a:rPr lang="zh-CN" altLang="zh-CN"/>
              <a:t>：</a:t>
            </a:r>
            <a:r>
              <a:rPr lang="en-US" altLang="zh-CN"/>
              <a:t>49</a:t>
            </a:r>
            <a:r>
              <a:rPr lang="zh-CN" altLang="zh-CN"/>
              <a:t>，</a:t>
            </a:r>
            <a:r>
              <a:rPr lang="en-US" altLang="zh-CN"/>
              <a:t>38</a:t>
            </a:r>
            <a:r>
              <a:rPr lang="zh-CN" altLang="zh-CN"/>
              <a:t>，</a:t>
            </a:r>
            <a:r>
              <a:rPr lang="en-US" altLang="zh-CN"/>
              <a:t>65</a:t>
            </a:r>
            <a:r>
              <a:rPr lang="zh-CN" altLang="zh-CN"/>
              <a:t>，</a:t>
            </a:r>
            <a:r>
              <a:rPr lang="en-US" altLang="zh-CN"/>
              <a:t>97</a:t>
            </a:r>
            <a:r>
              <a:rPr lang="zh-CN" altLang="zh-CN"/>
              <a:t>，</a:t>
            </a:r>
            <a:r>
              <a:rPr lang="en-US" altLang="zh-CN"/>
              <a:t>76</a:t>
            </a:r>
            <a:r>
              <a:rPr lang="zh-CN" altLang="zh-CN"/>
              <a:t>，</a:t>
            </a:r>
            <a:r>
              <a:rPr lang="en-US" altLang="zh-CN"/>
              <a:t>13</a:t>
            </a:r>
            <a:r>
              <a:rPr lang="zh-CN" altLang="zh-CN"/>
              <a:t>，</a:t>
            </a:r>
            <a:r>
              <a:rPr lang="en-US" altLang="zh-CN"/>
              <a:t>27</a:t>
            </a:r>
            <a:r>
              <a:rPr lang="zh-CN" altLang="zh-CN" smtClean="0"/>
              <a:t>。用</a:t>
            </a:r>
            <a:r>
              <a:rPr lang="zh-CN" altLang="zh-CN"/>
              <a:t>分治法进行</a:t>
            </a:r>
            <a:r>
              <a:rPr lang="zh-CN" altLang="zh-CN" smtClean="0"/>
              <a:t>归并排序。</a:t>
            </a:r>
            <a:endParaRPr lang="zh-CN" altLang="zh-CN"/>
          </a:p>
          <a:p>
            <a:pPr lvl="1"/>
            <a:r>
              <a:rPr lang="zh-CN" altLang="zh-CN" smtClean="0"/>
              <a:t>排序步骤：</a:t>
            </a:r>
            <a:endParaRPr lang="en-US" altLang="zh-CN" smtClean="0"/>
          </a:p>
          <a:p>
            <a:pPr lvl="2"/>
            <a:r>
              <a:rPr lang="zh-CN" altLang="zh-CN" smtClean="0"/>
              <a:t>分解（问题</a:t>
            </a:r>
            <a:r>
              <a:rPr lang="en-US" altLang="zh-CN"/>
              <a:t>n</a:t>
            </a:r>
            <a:r>
              <a:rPr lang="zh-CN" altLang="zh-CN"/>
              <a:t>分解为</a:t>
            </a:r>
            <a:r>
              <a:rPr lang="en-US" altLang="zh-CN"/>
              <a:t>2</a:t>
            </a:r>
            <a:r>
              <a:rPr lang="zh-CN" altLang="zh-CN"/>
              <a:t>个</a:t>
            </a:r>
            <a:r>
              <a:rPr lang="en-US" altLang="zh-CN"/>
              <a:t>n/2</a:t>
            </a:r>
            <a:r>
              <a:rPr lang="zh-CN" altLang="zh-CN"/>
              <a:t>，直到</a:t>
            </a:r>
            <a:r>
              <a:rPr lang="zh-CN" altLang="zh-CN" smtClean="0"/>
              <a:t>能解决</a:t>
            </a:r>
            <a:r>
              <a:rPr lang="zh-CN" altLang="zh-CN"/>
              <a:t>的基本问题）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解决问题（排序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合并</a:t>
            </a:r>
            <a:r>
              <a:rPr lang="zh-CN" altLang="zh-CN"/>
              <a:t>（将分解后的问题再合并）。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5497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）初始化图灵机</a:t>
            </a:r>
          </a:p>
          <a:p>
            <a:pPr lvl="2"/>
            <a:r>
              <a:rPr lang="zh-CN" altLang="zh-CN" smtClean="0"/>
              <a:t>在存储</a:t>
            </a:r>
            <a:r>
              <a:rPr lang="zh-CN" altLang="zh-CN"/>
              <a:t>带</a:t>
            </a:r>
            <a:r>
              <a:rPr lang="en-US" altLang="zh-CN"/>
              <a:t>M</a:t>
            </a:r>
            <a:r>
              <a:rPr lang="zh-CN" altLang="zh-CN"/>
              <a:t>上</a:t>
            </a:r>
            <a:r>
              <a:rPr lang="zh-CN" altLang="zh-CN" smtClean="0"/>
              <a:t>写入</a:t>
            </a:r>
            <a:r>
              <a:rPr lang="en-US" altLang="zh-CN" smtClean="0"/>
              <a:t>X</a:t>
            </a:r>
            <a:r>
              <a:rPr lang="zh-CN" altLang="zh-CN" smtClean="0"/>
              <a:t>值，假设</a:t>
            </a:r>
            <a:r>
              <a:rPr lang="zh-CN" altLang="zh-CN"/>
              <a:t>：</a:t>
            </a:r>
            <a:r>
              <a:rPr lang="en-US" altLang="zh-CN"/>
              <a:t>X=5=[101]</a:t>
            </a:r>
            <a:r>
              <a:rPr lang="en-US" altLang="zh-CN" baseline="-25000"/>
              <a:t>2</a:t>
            </a:r>
            <a:r>
              <a:rPr lang="zh-CN" altLang="zh-CN"/>
              <a:t>，当然图灵机并不知道</a:t>
            </a:r>
            <a:r>
              <a:rPr lang="en-US" altLang="zh-CN"/>
              <a:t>X=</a:t>
            </a:r>
            <a:r>
              <a:rPr lang="zh-CN" altLang="zh-CN"/>
              <a:t>？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zh-CN" altLang="zh-CN"/>
              <a:t>图灵机读写头</a:t>
            </a:r>
            <a:r>
              <a:rPr lang="en-US" altLang="zh-CN"/>
              <a:t>R/W</a:t>
            </a:r>
            <a:r>
              <a:rPr lang="zh-CN" altLang="zh-CN"/>
              <a:t>的起始位置置于最右</a:t>
            </a:r>
            <a:r>
              <a:rPr lang="zh-CN" altLang="zh-CN" smtClean="0"/>
              <a:t>端的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单元格</a:t>
            </a:r>
            <a:r>
              <a:rPr lang="zh-CN" altLang="en-US" sz="1800" smtClean="0"/>
              <a:t>（</a:t>
            </a:r>
            <a:r>
              <a:rPr lang="zh-CN" altLang="zh-CN" sz="1800"/>
              <a:t>如图</a:t>
            </a:r>
            <a:r>
              <a:rPr lang="en-US" altLang="zh-CN" sz="1800"/>
              <a:t>3-15 </a:t>
            </a:r>
            <a:r>
              <a:rPr lang="zh-CN" altLang="en-US" sz="1800" smtClean="0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zh-CN" altLang="zh-CN"/>
          </a:p>
          <a:p>
            <a:pPr marL="0" lvl="1" indent="0">
              <a:buNone/>
            </a:pP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17152" y="4099557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3-15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450" y="1840356"/>
            <a:ext cx="6655981" cy="21522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/>
              <a:t>）</a:t>
            </a:r>
            <a:r>
              <a:rPr lang="zh-CN" altLang="zh-CN" smtClean="0"/>
              <a:t>图灵机运算</a:t>
            </a:r>
            <a:r>
              <a:rPr lang="zh-CN" altLang="zh-CN"/>
              <a:t>过程</a:t>
            </a:r>
          </a:p>
          <a:p>
            <a:pPr lvl="1"/>
            <a:r>
              <a:rPr lang="zh-CN" altLang="zh-CN"/>
              <a:t>步骤</a:t>
            </a:r>
            <a:r>
              <a:rPr lang="en-US" altLang="zh-CN"/>
              <a:t>1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图灵机启动，执行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0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控制器</a:t>
            </a:r>
            <a:r>
              <a:rPr lang="zh-CN" altLang="zh-CN"/>
              <a:t>读出寄存器当前状态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初始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</a:t>
            </a:r>
            <a:r>
              <a:rPr lang="zh-CN" altLang="zh-CN"/>
              <a:t>读出当前存储带</a:t>
            </a:r>
            <a:r>
              <a:rPr lang="en-US" altLang="zh-CN" smtClean="0"/>
              <a:t>M</a:t>
            </a:r>
            <a:r>
              <a:rPr lang="zh-CN" altLang="zh-CN" smtClean="0"/>
              <a:t>内容为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控制器根据条件，在</a:t>
            </a:r>
            <a:r>
              <a:rPr lang="zh-CN" altLang="zh-CN"/>
              <a:t>存储带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读写头不动</a:t>
            </a:r>
            <a:r>
              <a:rPr lang="zh-CN" altLang="zh-CN" smtClean="0"/>
              <a:t>，寄存器状态</a:t>
            </a:r>
            <a:r>
              <a:rPr lang="zh-CN" altLang="zh-CN"/>
              <a:t>设置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启动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此时</a:t>
            </a:r>
            <a:r>
              <a:rPr lang="zh-CN" altLang="zh-CN"/>
              <a:t>图灵机状态如图</a:t>
            </a:r>
            <a:r>
              <a:rPr lang="en-US" altLang="zh-CN" smtClean="0"/>
              <a:t>3-15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708807" y="5419484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3-15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221" y="3191888"/>
            <a:ext cx="6624730" cy="21421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524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步骤</a:t>
            </a:r>
            <a:r>
              <a:rPr lang="en-US" altLang="zh-CN"/>
              <a:t>2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控制器</a:t>
            </a:r>
            <a:r>
              <a:rPr lang="zh-CN" altLang="zh-CN"/>
              <a:t>读出当前寄存器状态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启动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读写头读出存储</a:t>
            </a:r>
            <a:r>
              <a:rPr lang="zh-CN" altLang="zh-CN"/>
              <a:t>带</a:t>
            </a:r>
            <a:r>
              <a:rPr lang="en-US" altLang="zh-CN"/>
              <a:t>M</a:t>
            </a:r>
            <a:r>
              <a:rPr lang="zh-CN" altLang="zh-CN"/>
              <a:t>内容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控制器根据条件</a:t>
            </a:r>
            <a:r>
              <a:rPr lang="zh-CN" altLang="zh-CN"/>
              <a:t>，</a:t>
            </a:r>
            <a:r>
              <a:rPr lang="zh-CN" altLang="zh-CN" smtClean="0"/>
              <a:t>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1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存储带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，存储带右移</a:t>
            </a:r>
            <a:r>
              <a:rPr lang="zh-CN" altLang="zh-CN"/>
              <a:t>一格</a:t>
            </a:r>
            <a:r>
              <a:rPr lang="zh-CN" altLang="zh-CN" smtClean="0"/>
              <a:t>，将寄存器状态</a:t>
            </a:r>
            <a:r>
              <a:rPr lang="zh-CN" altLang="zh-CN"/>
              <a:t>设置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加法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状态如图</a:t>
            </a:r>
            <a:r>
              <a:rPr lang="en-US" altLang="zh-CN" smtClean="0"/>
              <a:t>3-16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66817" y="5130910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3-16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449" y="2851761"/>
            <a:ext cx="6553593" cy="20452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步骤</a:t>
            </a:r>
            <a:r>
              <a:rPr lang="en-US" altLang="zh-CN"/>
              <a:t>3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控制器</a:t>
            </a:r>
            <a:r>
              <a:rPr lang="zh-CN" altLang="zh-CN"/>
              <a:t>读出当前</a:t>
            </a:r>
            <a:r>
              <a:rPr lang="zh-CN" altLang="zh-CN" smtClean="0"/>
              <a:t>寄存器状态为</a:t>
            </a:r>
            <a:r>
              <a:rPr lang="zh-CN" altLang="en-US" smtClean="0"/>
              <a:t>“</a:t>
            </a:r>
            <a:r>
              <a:rPr lang="zh-CN" altLang="zh-CN" smtClean="0"/>
              <a:t>加法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</a:t>
            </a:r>
            <a:r>
              <a:rPr lang="zh-CN" altLang="zh-CN"/>
              <a:t>读出当前存储带</a:t>
            </a:r>
            <a:r>
              <a:rPr lang="en-US" altLang="zh-CN"/>
              <a:t>M</a:t>
            </a:r>
            <a:r>
              <a:rPr lang="zh-CN" altLang="zh-CN"/>
              <a:t>的内容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en-US" altLang="zh-CN" smtClean="0"/>
              <a:t>1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图灵机根据条件执行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3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存储带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0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存储</a:t>
            </a:r>
            <a:r>
              <a:rPr lang="zh-CN" altLang="zh-CN" smtClean="0"/>
              <a:t>带右移</a:t>
            </a:r>
            <a:r>
              <a:rPr lang="zh-CN" altLang="zh-CN"/>
              <a:t>一格</a:t>
            </a:r>
            <a:r>
              <a:rPr lang="zh-CN" altLang="zh-CN" smtClean="0"/>
              <a:t>，寄存器状态</a:t>
            </a:r>
            <a:r>
              <a:rPr lang="zh-CN" altLang="zh-CN"/>
              <a:t>设置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进位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状态如图</a:t>
            </a:r>
            <a:r>
              <a:rPr lang="en-US" altLang="zh-CN" smtClean="0"/>
              <a:t>3-17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6817" y="5130910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3-17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38" y="2902036"/>
            <a:ext cx="6717415" cy="20557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步骤</a:t>
            </a:r>
            <a:r>
              <a:rPr lang="en-US" altLang="zh-CN" smtClean="0"/>
              <a:t>4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/>
              <a:t>控制器</a:t>
            </a:r>
            <a:r>
              <a:rPr lang="zh-CN" altLang="zh-CN" smtClean="0"/>
              <a:t>读出寄存器状态为</a:t>
            </a:r>
            <a:r>
              <a:rPr lang="zh-CN" altLang="en-US" smtClean="0"/>
              <a:t>“</a:t>
            </a:r>
            <a:r>
              <a:rPr lang="zh-CN" altLang="zh-CN" smtClean="0"/>
              <a:t>进位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读写头读出存储</a:t>
            </a:r>
            <a:r>
              <a:rPr lang="zh-CN" altLang="zh-CN"/>
              <a:t>带</a:t>
            </a:r>
            <a:r>
              <a:rPr lang="en-US" altLang="zh-CN" smtClean="0"/>
              <a:t>M</a:t>
            </a:r>
            <a:r>
              <a:rPr lang="zh-CN" altLang="zh-CN" smtClean="0"/>
              <a:t>内容为</a:t>
            </a:r>
            <a:r>
              <a:rPr lang="zh-CN" altLang="en-US" smtClean="0"/>
              <a:t>“</a:t>
            </a:r>
            <a:r>
              <a:rPr lang="en-US" altLang="zh-CN" smtClean="0"/>
              <a:t>0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控制器根据条件</a:t>
            </a:r>
            <a:r>
              <a:rPr lang="zh-CN" altLang="zh-CN"/>
              <a:t>，</a:t>
            </a:r>
            <a:r>
              <a:rPr lang="zh-CN" altLang="zh-CN" smtClean="0"/>
              <a:t>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5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存储</a:t>
            </a:r>
            <a:r>
              <a:rPr lang="zh-CN" altLang="zh-CN"/>
              <a:t>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1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存储</a:t>
            </a:r>
            <a:r>
              <a:rPr lang="zh-CN" altLang="zh-CN" smtClean="0"/>
              <a:t>带左移</a:t>
            </a:r>
            <a:r>
              <a:rPr lang="zh-CN" altLang="zh-CN"/>
              <a:t>一格</a:t>
            </a:r>
            <a:r>
              <a:rPr lang="zh-CN" altLang="zh-CN" smtClean="0"/>
              <a:t>，寄存器设置为</a:t>
            </a:r>
            <a:r>
              <a:rPr lang="zh-CN" altLang="en-US" smtClean="0"/>
              <a:t>“</a:t>
            </a:r>
            <a:r>
              <a:rPr lang="zh-CN" altLang="zh-CN" smtClean="0"/>
              <a:t>返回</a:t>
            </a:r>
            <a:r>
              <a:rPr lang="zh-CN" altLang="en-US" smtClean="0"/>
              <a:t>”</a:t>
            </a:r>
            <a:r>
              <a:rPr lang="zh-CN" altLang="zh-CN" sz="1800" smtClean="0"/>
              <a:t>（</a:t>
            </a:r>
            <a:r>
              <a:rPr lang="en-US" altLang="zh-CN" sz="1800"/>
              <a:t>X+1</a:t>
            </a:r>
            <a:r>
              <a:rPr lang="zh-CN" altLang="zh-CN" sz="1800" smtClean="0"/>
              <a:t>运算完成）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状态如图</a:t>
            </a:r>
            <a:r>
              <a:rPr lang="en-US" altLang="zh-CN" smtClean="0"/>
              <a:t>3-18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6817" y="5130910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3-18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67" y="2879514"/>
            <a:ext cx="6275757" cy="2049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19202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990" y="2864253"/>
            <a:ext cx="6534284" cy="1985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步骤</a:t>
            </a:r>
            <a:r>
              <a:rPr lang="en-US" altLang="zh-CN" smtClean="0"/>
              <a:t>5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/>
              <a:t>控制器</a:t>
            </a:r>
            <a:r>
              <a:rPr lang="zh-CN" altLang="zh-CN" smtClean="0"/>
              <a:t>读出寄存器</a:t>
            </a:r>
            <a:r>
              <a:rPr lang="zh-CN" altLang="zh-CN"/>
              <a:t>状态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返回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读写头读出存储</a:t>
            </a:r>
            <a:r>
              <a:rPr lang="zh-CN" altLang="zh-CN"/>
              <a:t>带</a:t>
            </a:r>
            <a:r>
              <a:rPr lang="en-US" altLang="zh-CN"/>
              <a:t>M</a:t>
            </a:r>
            <a:r>
              <a:rPr lang="zh-CN" altLang="zh-CN"/>
              <a:t>内容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en-US" altLang="zh-CN" smtClean="0"/>
              <a:t>0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控制器根据条件</a:t>
            </a:r>
            <a:r>
              <a:rPr lang="zh-CN" altLang="zh-CN"/>
              <a:t>，</a:t>
            </a:r>
            <a:r>
              <a:rPr lang="zh-CN" altLang="zh-CN" smtClean="0"/>
              <a:t>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10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存储带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0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存储</a:t>
            </a:r>
            <a:r>
              <a:rPr lang="zh-CN" altLang="zh-CN" smtClean="0"/>
              <a:t>带左移</a:t>
            </a:r>
            <a:r>
              <a:rPr lang="zh-CN" altLang="zh-CN"/>
              <a:t>一格</a:t>
            </a:r>
            <a:r>
              <a:rPr lang="zh-CN" altLang="zh-CN" smtClean="0"/>
              <a:t>，寄存器状态</a:t>
            </a:r>
            <a:r>
              <a:rPr lang="zh-CN" altLang="zh-CN"/>
              <a:t>设置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返回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状态如图</a:t>
            </a:r>
            <a:r>
              <a:rPr lang="en-US" altLang="zh-CN" smtClean="0"/>
              <a:t>3-19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66817" y="5130910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3-19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3616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620" y="3149253"/>
            <a:ext cx="7073713" cy="20987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步骤</a:t>
            </a:r>
            <a:r>
              <a:rPr lang="en-US" altLang="zh-CN" smtClean="0"/>
              <a:t>6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/>
              <a:t>控制器</a:t>
            </a:r>
            <a:r>
              <a:rPr lang="zh-CN" altLang="zh-CN" smtClean="0"/>
              <a:t>读出寄存器状态为</a:t>
            </a:r>
            <a:r>
              <a:rPr lang="zh-CN" altLang="en-US" smtClean="0"/>
              <a:t>“</a:t>
            </a:r>
            <a:r>
              <a:rPr lang="zh-CN" altLang="zh-CN" smtClean="0"/>
              <a:t>返回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读写头读出存储</a:t>
            </a:r>
            <a:r>
              <a:rPr lang="zh-CN" altLang="zh-CN"/>
              <a:t>带</a:t>
            </a:r>
            <a:r>
              <a:rPr lang="en-US" altLang="zh-CN" smtClean="0"/>
              <a:t>M</a:t>
            </a:r>
            <a:r>
              <a:rPr lang="zh-CN" altLang="zh-CN" smtClean="0"/>
              <a:t>内容为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控制器根据条件</a:t>
            </a:r>
            <a:r>
              <a:rPr lang="zh-CN" altLang="zh-CN"/>
              <a:t>，</a:t>
            </a:r>
            <a:r>
              <a:rPr lang="zh-CN" altLang="zh-CN" smtClean="0"/>
              <a:t>执行</a:t>
            </a:r>
            <a:r>
              <a:rPr lang="zh-CN" altLang="en-US" smtClean="0"/>
              <a:t>“</a:t>
            </a:r>
            <a:r>
              <a:rPr lang="zh-CN" altLang="zh-CN" smtClean="0"/>
              <a:t>指令</a:t>
            </a:r>
            <a:r>
              <a:rPr lang="en-US" altLang="zh-CN" smtClean="0"/>
              <a:t>11</a:t>
            </a:r>
            <a:r>
              <a:rPr lang="zh-CN" altLang="en-US" smtClean="0"/>
              <a:t>”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存储带</a:t>
            </a:r>
            <a:r>
              <a:rPr lang="en-US" altLang="zh-CN"/>
              <a:t>M</a:t>
            </a:r>
            <a:r>
              <a:rPr lang="zh-CN" altLang="zh-CN" smtClean="0"/>
              <a:t>写入</a:t>
            </a:r>
            <a:r>
              <a:rPr lang="zh-CN" altLang="en-US" smtClean="0"/>
              <a:t>“</a:t>
            </a:r>
            <a:r>
              <a:rPr lang="en-US" altLang="zh-CN" smtClean="0"/>
              <a:t>*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存储带不移动</a:t>
            </a:r>
            <a:r>
              <a:rPr lang="zh-CN" altLang="zh-CN" smtClean="0"/>
              <a:t>，寄存器状态</a:t>
            </a:r>
            <a:r>
              <a:rPr lang="zh-CN" altLang="zh-CN"/>
              <a:t>设置</a:t>
            </a:r>
            <a:r>
              <a:rPr lang="zh-CN" altLang="zh-CN" smtClean="0"/>
              <a:t>为</a:t>
            </a:r>
            <a:r>
              <a:rPr lang="zh-CN" altLang="en-US" smtClean="0"/>
              <a:t>“</a:t>
            </a:r>
            <a:r>
              <a:rPr lang="zh-CN" altLang="zh-CN" smtClean="0"/>
              <a:t>停机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状态如图</a:t>
            </a:r>
            <a:r>
              <a:rPr lang="en-US" altLang="zh-CN"/>
              <a:t>3-20</a:t>
            </a:r>
            <a:r>
              <a:rPr lang="zh-CN" altLang="zh-CN"/>
              <a:t>所</a:t>
            </a:r>
            <a:r>
              <a:rPr lang="zh-CN" altLang="zh-CN" smtClean="0"/>
              <a:t>示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图灵机</a:t>
            </a:r>
            <a:r>
              <a:rPr lang="zh-CN" altLang="zh-CN"/>
              <a:t>完成计算工作，进入停机状态，存储带上的内容就是</a:t>
            </a:r>
            <a:r>
              <a:rPr lang="zh-CN" altLang="zh-CN" smtClean="0"/>
              <a:t>计算答案。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175740" y="5468171"/>
            <a:ext cx="1448858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3-20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70749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175" y="577406"/>
            <a:ext cx="6122138" cy="6280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/>
              <a:t>【</a:t>
            </a:r>
            <a:r>
              <a:rPr lang="zh-CN" altLang="en-US"/>
              <a:t>案例</a:t>
            </a:r>
            <a:r>
              <a:rPr lang="en-US" altLang="zh-CN"/>
              <a:t>】</a:t>
            </a:r>
            <a:r>
              <a:rPr lang="zh-CN" altLang="en-US" smtClean="0"/>
              <a:t>计算</a:t>
            </a:r>
            <a:r>
              <a:rPr lang="en-US" altLang="zh-CN" i="1" smtClean="0"/>
              <a:t>f(x</a:t>
            </a:r>
            <a:r>
              <a:rPr lang="en-US" altLang="zh-CN" i="1"/>
              <a:t>)=2^x</a:t>
            </a:r>
            <a:r>
              <a:rPr lang="zh-CN" altLang="en-US"/>
              <a:t>的图灵机</a:t>
            </a:r>
            <a:r>
              <a:rPr lang="zh-CN" altLang="en-US" smtClean="0"/>
              <a:t>程序流程图。</a:t>
            </a:r>
            <a:endParaRPr lang="en-US" altLang="zh-CN" smtClean="0"/>
          </a:p>
          <a:p>
            <a:pPr lvl="2"/>
            <a:r>
              <a:rPr lang="en-US" altLang="zh-CN" smtClean="0"/>
              <a:t>1*</a:t>
            </a:r>
            <a:r>
              <a:rPr lang="en-US" altLang="zh-CN" i="1" smtClean="0"/>
              <a:t>y</a:t>
            </a:r>
            <a:r>
              <a:rPr lang="zh-CN" altLang="en-US"/>
              <a:t>表示在字符串</a:t>
            </a:r>
            <a:r>
              <a:rPr lang="en-US" altLang="zh-CN" i="1"/>
              <a:t>y</a:t>
            </a:r>
            <a:r>
              <a:rPr lang="zh-CN" altLang="en-US"/>
              <a:t>的左面添加符号</a:t>
            </a:r>
            <a:r>
              <a:rPr lang="en-US" altLang="zh-CN" smtClean="0"/>
              <a:t>1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i="1" smtClean="0"/>
              <a:t>y</a:t>
            </a:r>
            <a:r>
              <a:rPr lang="zh-CN" altLang="en-US"/>
              <a:t>*</a:t>
            </a:r>
            <a:r>
              <a:rPr lang="en-US" altLang="zh-CN"/>
              <a:t>0</a:t>
            </a:r>
            <a:r>
              <a:rPr lang="zh-CN" altLang="en-US"/>
              <a:t>表示在</a:t>
            </a:r>
            <a:r>
              <a:rPr lang="en-US" altLang="zh-CN" i="1"/>
              <a:t>y</a:t>
            </a:r>
            <a:r>
              <a:rPr lang="zh-CN" altLang="en-US"/>
              <a:t>的右面添加一个</a:t>
            </a:r>
            <a:r>
              <a:rPr lang="en-US" altLang="zh-CN"/>
              <a:t>0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en-US"/>
              <a:t>约定：</a:t>
            </a:r>
            <a:endParaRPr lang="en-US" altLang="zh-CN"/>
          </a:p>
          <a:p>
            <a:pPr lvl="3"/>
            <a:r>
              <a:rPr lang="en-US" altLang="zh-CN"/>
              <a:t>B</a:t>
            </a:r>
            <a:r>
              <a:rPr lang="zh-CN" altLang="en-US"/>
              <a:t>表示存储带为空白方格；</a:t>
            </a:r>
            <a:endParaRPr lang="en-US" altLang="zh-CN"/>
          </a:p>
          <a:p>
            <a:pPr lvl="3"/>
            <a:r>
              <a:rPr lang="en-US" altLang="zh-CN" i="1"/>
              <a:t>x</a:t>
            </a:r>
            <a:r>
              <a:rPr lang="zh-CN" altLang="en-US"/>
              <a:t>和</a:t>
            </a:r>
            <a:r>
              <a:rPr lang="en-US" altLang="zh-CN" i="1"/>
              <a:t>f</a:t>
            </a:r>
            <a:r>
              <a:rPr lang="en-US" altLang="zh-CN"/>
              <a:t>(</a:t>
            </a:r>
            <a:r>
              <a:rPr lang="en-US" altLang="zh-CN" i="1"/>
              <a:t>x</a:t>
            </a:r>
            <a:r>
              <a:rPr lang="en-US" altLang="zh-CN"/>
              <a:t>)</a:t>
            </a:r>
            <a:r>
              <a:rPr lang="zh-CN" altLang="en-US"/>
              <a:t>的值以二进制表示；</a:t>
            </a:r>
            <a:endParaRPr lang="en-US" altLang="zh-CN"/>
          </a:p>
          <a:p>
            <a:pPr lvl="3"/>
            <a:r>
              <a:rPr lang="zh-CN" altLang="en-US"/>
              <a:t>开始时，存储带已放入</a:t>
            </a:r>
            <a:r>
              <a:rPr lang="en-US" altLang="zh-CN" i="1"/>
              <a:t>x</a:t>
            </a:r>
            <a:r>
              <a:rPr lang="zh-CN" altLang="en-US"/>
              <a:t>值，</a:t>
            </a:r>
            <a:r>
              <a:rPr lang="zh-CN" altLang="en-US" smtClean="0"/>
              <a:t>其余为空格；</a:t>
            </a:r>
            <a:endParaRPr lang="en-US" altLang="zh-CN"/>
          </a:p>
          <a:p>
            <a:pPr lvl="3"/>
            <a:r>
              <a:rPr lang="zh-CN" altLang="en-US"/>
              <a:t>机器从状态</a:t>
            </a:r>
            <a:r>
              <a:rPr lang="en-US" altLang="zh-CN" i="1"/>
              <a:t>q</a:t>
            </a:r>
            <a:r>
              <a:rPr lang="en-US" altLang="zh-CN" baseline="-25000"/>
              <a:t>1</a:t>
            </a:r>
            <a:r>
              <a:rPr lang="zh-CN" altLang="en-US" smtClean="0"/>
              <a:t>开始；</a:t>
            </a:r>
            <a:endParaRPr lang="en-US" altLang="zh-CN" smtClean="0"/>
          </a:p>
          <a:p>
            <a:pPr lvl="3"/>
            <a:r>
              <a:rPr lang="zh-CN" altLang="en-US" smtClean="0"/>
              <a:t>读写头</a:t>
            </a:r>
            <a:r>
              <a:rPr lang="zh-CN" altLang="en-US"/>
              <a:t>在</a:t>
            </a:r>
            <a:r>
              <a:rPr lang="en-US" altLang="zh-CN" i="1"/>
              <a:t>x</a:t>
            </a:r>
            <a:r>
              <a:rPr lang="zh-CN" altLang="en-US"/>
              <a:t>最左位所在的方格</a:t>
            </a:r>
            <a:r>
              <a:rPr lang="zh-CN" altLang="en-US" smtClean="0"/>
              <a:t>上；</a:t>
            </a:r>
            <a:endParaRPr lang="en-US" altLang="zh-CN" smtClean="0"/>
          </a:p>
          <a:p>
            <a:pPr lvl="3"/>
            <a:r>
              <a:rPr lang="zh-CN" altLang="en-US" smtClean="0"/>
              <a:t>停机</a:t>
            </a:r>
            <a:r>
              <a:rPr lang="zh-CN" altLang="en-US"/>
              <a:t>时</a:t>
            </a:r>
            <a:r>
              <a:rPr lang="zh-CN" altLang="en-US" smtClean="0"/>
              <a:t>，计算值在存储</a:t>
            </a:r>
            <a:r>
              <a:rPr lang="zh-CN" altLang="en-US"/>
              <a:t>带</a:t>
            </a:r>
            <a:r>
              <a:rPr lang="zh-CN" altLang="en-US" smtClean="0"/>
              <a:t>上；</a:t>
            </a:r>
            <a:endParaRPr lang="en-US" altLang="zh-CN" smtClean="0"/>
          </a:p>
          <a:p>
            <a:pPr lvl="3"/>
            <a:r>
              <a:rPr lang="en-US" altLang="zh-CN" smtClean="0"/>
              <a:t>Error</a:t>
            </a:r>
            <a:r>
              <a:rPr lang="zh-CN" altLang="en-US" smtClean="0"/>
              <a:t>表示</a:t>
            </a:r>
            <a:r>
              <a:rPr lang="zh-CN" altLang="en-US"/>
              <a:t>在计算时不会</a:t>
            </a:r>
            <a:r>
              <a:rPr lang="zh-CN" altLang="en-US" smtClean="0"/>
              <a:t>出现；</a:t>
            </a:r>
            <a:endParaRPr lang="en-US" altLang="zh-CN" smtClean="0"/>
          </a:p>
          <a:p>
            <a:pPr lvl="3"/>
            <a:r>
              <a:rPr lang="en-US" altLang="zh-CN" smtClean="0"/>
              <a:t>Halt</a:t>
            </a:r>
            <a:r>
              <a:rPr lang="zh-CN" altLang="en-US"/>
              <a:t>表示停机</a:t>
            </a:r>
            <a:r>
              <a:rPr lang="zh-CN" altLang="en-US" smtClean="0"/>
              <a:t>。</a:t>
            </a:r>
            <a:endParaRPr lang="en-US" altLang="zh-CN"/>
          </a:p>
          <a:p>
            <a:pPr lvl="2"/>
            <a:endParaRPr lang="zh-CN" altLang="zh-CN"/>
          </a:p>
          <a:p>
            <a:pPr lvl="1"/>
            <a:endParaRPr lang="en-US" altLang="zh-CN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计算函数</a:t>
            </a:r>
            <a:r>
              <a:rPr lang="en-US" altLang="zh-CN" i="1" smtClean="0"/>
              <a:t>f(x)=2^x</a:t>
            </a:r>
            <a:r>
              <a:rPr lang="zh-CN" altLang="en-US" smtClean="0"/>
              <a:t>的图灵机程序。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50" y="1125499"/>
            <a:ext cx="8081778" cy="4770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图灵机</a:t>
            </a:r>
            <a:r>
              <a:rPr lang="zh-CN" altLang="zh-CN" b="1"/>
              <a:t>的特点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图灵机</a:t>
            </a:r>
            <a:r>
              <a:rPr lang="zh-CN" altLang="zh-CN"/>
              <a:t>由</a:t>
            </a:r>
            <a:r>
              <a:rPr lang="zh-CN" altLang="zh-CN" smtClean="0"/>
              <a:t>有限符号构成</a:t>
            </a:r>
            <a:r>
              <a:rPr lang="zh-CN" altLang="en-US" smtClean="0"/>
              <a:t>，</a:t>
            </a:r>
            <a:r>
              <a:rPr lang="zh-CN" altLang="zh-CN" smtClean="0"/>
              <a:t>符号</a:t>
            </a:r>
            <a:r>
              <a:rPr lang="zh-CN" altLang="zh-CN"/>
              <a:t>越多，用机器表示的</a:t>
            </a:r>
            <a:r>
              <a:rPr lang="zh-CN" altLang="zh-CN" smtClean="0"/>
              <a:t>困难越</a:t>
            </a:r>
            <a:r>
              <a:rPr lang="zh-CN" altLang="zh-CN"/>
              <a:t>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图灵机可对任意</a:t>
            </a:r>
            <a:r>
              <a:rPr lang="zh-CN" altLang="zh-CN"/>
              <a:t>符号序列进行</a:t>
            </a:r>
            <a:r>
              <a:rPr lang="zh-CN" altLang="zh-CN" smtClean="0"/>
              <a:t>计算，</a:t>
            </a:r>
            <a:r>
              <a:rPr lang="zh-CN" altLang="zh-CN" smtClean="0">
                <a:solidFill>
                  <a:srgbClr val="C00000"/>
                </a:solidFill>
              </a:rPr>
              <a:t>具有数学函数 </a:t>
            </a:r>
            <a:r>
              <a:rPr lang="en-US" altLang="zh-CN" i="1">
                <a:solidFill>
                  <a:srgbClr val="C00000"/>
                </a:solidFill>
              </a:rPr>
              <a:t>f </a:t>
            </a:r>
            <a:r>
              <a:rPr lang="en-US" altLang="zh-CN">
                <a:solidFill>
                  <a:srgbClr val="C00000"/>
                </a:solidFill>
              </a:rPr>
              <a:t>(</a:t>
            </a:r>
            <a:r>
              <a:rPr lang="en-US" altLang="zh-CN" i="1">
                <a:solidFill>
                  <a:srgbClr val="C00000"/>
                </a:solidFill>
              </a:rPr>
              <a:t>x</a:t>
            </a:r>
            <a:r>
              <a:rPr lang="en-US" altLang="zh-CN">
                <a:solidFill>
                  <a:srgbClr val="C00000"/>
                </a:solidFill>
              </a:rPr>
              <a:t>) </a:t>
            </a:r>
            <a:r>
              <a:rPr lang="zh-CN" altLang="zh-CN">
                <a:solidFill>
                  <a:srgbClr val="C00000"/>
                </a:solidFill>
              </a:rPr>
              <a:t>的计算能力</a:t>
            </a:r>
            <a:r>
              <a:rPr lang="zh-CN" altLang="zh-CN"/>
              <a:t>。</a:t>
            </a:r>
          </a:p>
          <a:p>
            <a:pPr lvl="1"/>
            <a:r>
              <a:rPr lang="zh-CN" altLang="zh-CN" smtClean="0"/>
              <a:t>图灵机的</a:t>
            </a:r>
            <a:r>
              <a:rPr lang="zh-CN" altLang="en-US" smtClean="0"/>
              <a:t>初始</a:t>
            </a:r>
            <a:r>
              <a:rPr lang="zh-CN" altLang="zh-CN" smtClean="0"/>
              <a:t>状态不同</a:t>
            </a:r>
            <a:r>
              <a:rPr lang="zh-CN" altLang="en-US" smtClean="0"/>
              <a:t>时</a:t>
            </a:r>
            <a:r>
              <a:rPr lang="zh-CN" altLang="zh-CN" smtClean="0"/>
              <a:t>，计算结果</a:t>
            </a:r>
            <a:r>
              <a:rPr lang="zh-CN" altLang="zh-CN"/>
              <a:t>就可能不同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图灵机</a:t>
            </a:r>
            <a:r>
              <a:rPr lang="zh-CN" altLang="zh-CN"/>
              <a:t>中</a:t>
            </a:r>
            <a:r>
              <a:rPr lang="zh-CN" altLang="zh-CN" smtClean="0"/>
              <a:t>，</a:t>
            </a:r>
            <a:r>
              <a:rPr lang="zh-CN" altLang="zh-CN" b="1" smtClean="0">
                <a:solidFill>
                  <a:srgbClr val="C00000"/>
                </a:solidFill>
              </a:rPr>
              <a:t>程序</a:t>
            </a:r>
            <a:r>
              <a:rPr lang="zh-CN" altLang="zh-CN" b="1">
                <a:solidFill>
                  <a:srgbClr val="C00000"/>
                </a:solidFill>
              </a:rPr>
              <a:t>并非顺序执行</a:t>
            </a:r>
            <a:r>
              <a:rPr lang="zh-CN" altLang="zh-CN" smtClean="0"/>
              <a:t>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专用</a:t>
            </a:r>
            <a:r>
              <a:rPr lang="zh-CN" altLang="en-US" smtClean="0"/>
              <a:t>图灵机：</a:t>
            </a:r>
            <a:endParaRPr lang="en-US" altLang="zh-CN" smtClean="0"/>
          </a:p>
          <a:p>
            <a:pPr lvl="2"/>
            <a:r>
              <a:rPr lang="zh-CN" altLang="zh-CN" smtClean="0"/>
              <a:t>由于</a:t>
            </a:r>
            <a:r>
              <a:rPr lang="zh-CN" altLang="zh-CN"/>
              <a:t>控制器中的程序是固定的，</a:t>
            </a:r>
            <a:r>
              <a:rPr lang="zh-CN" altLang="zh-CN" smtClean="0"/>
              <a:t>那么只能</a:t>
            </a:r>
            <a:r>
              <a:rPr lang="zh-CN" altLang="zh-CN"/>
              <a:t>完成规定的计算（输入可以多样化</a:t>
            </a:r>
            <a:r>
              <a:rPr lang="zh-CN" altLang="zh-CN" smtClean="0"/>
              <a:t>）。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/>
              <a:t>通用</a:t>
            </a:r>
            <a:r>
              <a:rPr lang="zh-CN" altLang="zh-CN" smtClean="0"/>
              <a:t>图灵机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en-US" smtClean="0"/>
              <a:t>如果</a:t>
            </a:r>
            <a:r>
              <a:rPr lang="zh-CN" altLang="zh-CN" smtClean="0"/>
              <a:t>把程序放</a:t>
            </a:r>
            <a:r>
              <a:rPr lang="zh-CN" altLang="zh-CN"/>
              <a:t>在存储带上，而控制器中的程序能够将存储带上的指令逐条读进来，再按照要求进行计算，具有这种能力的图灵机称为通用图灵机。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利用分治法进行排序。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919" y="1034743"/>
            <a:ext cx="8477030" cy="58232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5497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3.4.1  </a:t>
            </a:r>
            <a:r>
              <a:rPr lang="zh-CN" altLang="zh-CN" dirty="0" smtClean="0"/>
              <a:t>图灵机</a:t>
            </a:r>
            <a:r>
              <a:rPr lang="zh-CN" altLang="zh-CN" dirty="0"/>
              <a:t>的结构与原理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图灵机</a:t>
            </a:r>
            <a:r>
              <a:rPr lang="zh-CN" altLang="zh-CN" b="1"/>
              <a:t>的重大意义</a:t>
            </a:r>
            <a:endParaRPr lang="zh-CN" altLang="zh-CN"/>
          </a:p>
          <a:p>
            <a:pPr lvl="1"/>
            <a:endParaRPr lang="en-US" altLang="zh-CN" sz="1000" smtClean="0">
              <a:solidFill>
                <a:srgbClr val="C00000"/>
              </a:solidFill>
            </a:endParaRPr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图灵机是</a:t>
            </a:r>
            <a:r>
              <a:rPr lang="zh-CN" altLang="zh-CN">
                <a:solidFill>
                  <a:srgbClr val="C00000"/>
                </a:solidFill>
              </a:rPr>
              <a:t>一种思维</a:t>
            </a:r>
            <a:r>
              <a:rPr lang="zh-CN" altLang="zh-CN" smtClean="0">
                <a:solidFill>
                  <a:srgbClr val="C00000"/>
                </a:solidFill>
              </a:rPr>
              <a:t>模型</a:t>
            </a:r>
            <a:r>
              <a:rPr lang="zh-CN" altLang="en-US" smtClean="0"/>
              <a:t>，</a:t>
            </a:r>
            <a:r>
              <a:rPr lang="zh-CN" altLang="zh-CN" smtClean="0"/>
              <a:t>它是</a:t>
            </a:r>
            <a:r>
              <a:rPr lang="zh-CN" altLang="zh-CN"/>
              <a:t>一个理想的计算</a:t>
            </a:r>
            <a:r>
              <a:rPr lang="zh-CN" altLang="zh-CN" smtClean="0"/>
              <a:t>模型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zh-CN"/>
              <a:t>图灵机</a:t>
            </a:r>
            <a:r>
              <a:rPr lang="zh-CN" altLang="zh-CN" smtClean="0"/>
              <a:t>本身并没有</a:t>
            </a:r>
            <a:r>
              <a:rPr lang="zh-CN" altLang="zh-CN"/>
              <a:t>直接带来计算机的发明。</a:t>
            </a:r>
            <a:endParaRPr lang="en-US" altLang="zh-CN" smtClean="0"/>
          </a:p>
          <a:p>
            <a:pPr lvl="1"/>
            <a:r>
              <a:rPr lang="zh-CN" altLang="zh-CN" smtClean="0"/>
              <a:t>图灵机</a:t>
            </a:r>
            <a:r>
              <a:rPr lang="zh-CN" altLang="en-US" smtClean="0"/>
              <a:t>中，</a:t>
            </a:r>
            <a:r>
              <a:rPr lang="zh-CN" altLang="zh-CN" b="1" smtClean="0">
                <a:solidFill>
                  <a:srgbClr val="C00000"/>
                </a:solidFill>
              </a:rPr>
              <a:t>程序</a:t>
            </a:r>
            <a:r>
              <a:rPr lang="zh-CN" altLang="zh-CN" b="1">
                <a:solidFill>
                  <a:srgbClr val="C00000"/>
                </a:solidFill>
              </a:rPr>
              <a:t>与数据混合在一起</a:t>
            </a:r>
            <a:r>
              <a:rPr lang="zh-CN" altLang="zh-CN"/>
              <a:t>，由控制器控制执行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图灵机没有</a:t>
            </a:r>
            <a:r>
              <a:rPr lang="zh-CN" altLang="zh-CN"/>
              <a:t>考虑输入和输出</a:t>
            </a:r>
            <a:r>
              <a:rPr lang="zh-CN" altLang="zh-CN" sz="1800"/>
              <a:t>（所有信息都保存在存储带上）</a:t>
            </a:r>
            <a:r>
              <a:rPr lang="zh-CN" altLang="zh-CN"/>
              <a:t>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图灵机</a:t>
            </a:r>
            <a:r>
              <a:rPr lang="zh-CN" altLang="en-US" smtClean="0"/>
              <a:t>解题方法：</a:t>
            </a:r>
            <a:r>
              <a:rPr lang="zh-CN" altLang="zh-CN" smtClean="0"/>
              <a:t>问题</a:t>
            </a:r>
            <a:r>
              <a:rPr lang="zh-CN" altLang="zh-CN"/>
              <a:t>能不能解决，在于</a:t>
            </a:r>
            <a:r>
              <a:rPr lang="zh-CN" altLang="zh-CN" smtClean="0"/>
              <a:t>能</a:t>
            </a:r>
            <a:r>
              <a:rPr lang="zh-CN" altLang="en-US" smtClean="0"/>
              <a:t>否</a:t>
            </a:r>
            <a:r>
              <a:rPr lang="zh-CN" altLang="zh-CN" smtClean="0"/>
              <a:t>找到</a:t>
            </a:r>
            <a:r>
              <a:rPr lang="zh-CN" altLang="zh-CN"/>
              <a:t>一个</a:t>
            </a:r>
            <a:r>
              <a:rPr lang="zh-CN" altLang="zh-CN" smtClean="0"/>
              <a:t>解题算法</a:t>
            </a:r>
            <a:r>
              <a:rPr lang="zh-CN" altLang="zh-CN"/>
              <a:t>，然后</a:t>
            </a:r>
            <a:r>
              <a:rPr lang="zh-CN" altLang="zh-CN" smtClean="0"/>
              <a:t>根据算法</a:t>
            </a:r>
            <a:r>
              <a:rPr lang="zh-CN" altLang="zh-CN"/>
              <a:t>编制程序在图灵机上</a:t>
            </a:r>
            <a:r>
              <a:rPr lang="zh-CN" altLang="zh-CN" smtClean="0"/>
              <a:t>运行</a:t>
            </a:r>
            <a:r>
              <a:rPr lang="zh-CN" altLang="en-US" smtClean="0"/>
              <a:t>。</a:t>
            </a:r>
            <a:r>
              <a:rPr lang="zh-CN" altLang="zh-CN" smtClean="0"/>
              <a:t>如果</a:t>
            </a:r>
            <a:r>
              <a:rPr lang="zh-CN" altLang="zh-CN"/>
              <a:t>图灵机</a:t>
            </a:r>
            <a:r>
              <a:rPr lang="zh-CN" altLang="zh-CN" smtClean="0"/>
              <a:t>能在</a:t>
            </a:r>
            <a:r>
              <a:rPr lang="zh-CN" altLang="zh-CN"/>
              <a:t>有限步骤内停机，则这个问题能够</a:t>
            </a:r>
            <a:r>
              <a:rPr lang="zh-CN" altLang="zh-CN" smtClean="0"/>
              <a:t>解决</a:t>
            </a:r>
            <a:r>
              <a:rPr lang="zh-CN" altLang="en-US" smtClean="0"/>
              <a:t>；</a:t>
            </a:r>
            <a:r>
              <a:rPr lang="zh-CN" altLang="zh-CN" smtClean="0"/>
              <a:t>如果</a:t>
            </a:r>
            <a:r>
              <a:rPr lang="zh-CN" altLang="zh-CN"/>
              <a:t>找不到这样的算法，或者这个算法在图灵机上运行时不能停机，则这个问题无法用计算机解决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/>
              <a:t>图灵指出</a:t>
            </a:r>
            <a:r>
              <a:rPr lang="zh-CN" altLang="zh-CN" smtClean="0"/>
              <a:t>：</a:t>
            </a:r>
            <a:r>
              <a:rPr lang="zh-CN" altLang="zh-CN" b="1" smtClean="0">
                <a:solidFill>
                  <a:srgbClr val="C00000"/>
                </a:solidFill>
              </a:rPr>
              <a:t>凡是</a:t>
            </a:r>
            <a:r>
              <a:rPr lang="zh-CN" altLang="zh-CN" b="1">
                <a:solidFill>
                  <a:srgbClr val="C00000"/>
                </a:solidFill>
              </a:rPr>
              <a:t>能用算法解决的问题，也一定能用图灵机解决；凡是图灵机解决不了的问题，任何算法也解决</a:t>
            </a:r>
            <a:r>
              <a:rPr lang="zh-CN" altLang="zh-CN" b="1" smtClean="0">
                <a:solidFill>
                  <a:srgbClr val="C00000"/>
                </a:solidFill>
              </a:rPr>
              <a:t>不了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24669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2285969906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5102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计算理论研究</a:t>
            </a:r>
            <a:r>
              <a:rPr lang="zh-CN" altLang="zh-CN" smtClean="0"/>
              <a:t>的核心领域：</a:t>
            </a:r>
            <a:r>
              <a:rPr lang="zh-CN" altLang="zh-CN">
                <a:solidFill>
                  <a:srgbClr val="C00000"/>
                </a:solidFill>
              </a:rPr>
              <a:t>自动机、可计算性和复杂性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/>
              <a:t>计算</a:t>
            </a:r>
            <a:r>
              <a:rPr lang="zh-CN" altLang="zh-CN" smtClean="0"/>
              <a:t>理论核心</a:t>
            </a:r>
            <a:r>
              <a:rPr lang="zh-CN" altLang="en-US" smtClean="0"/>
              <a:t>问题： </a:t>
            </a:r>
            <a:r>
              <a:rPr lang="zh-CN" altLang="zh-CN" b="1" smtClean="0">
                <a:solidFill>
                  <a:srgbClr val="C00000"/>
                </a:solidFill>
              </a:rPr>
              <a:t>计算机</a:t>
            </a:r>
            <a:r>
              <a:rPr lang="zh-CN" altLang="zh-CN" b="1">
                <a:solidFill>
                  <a:srgbClr val="C00000"/>
                </a:solidFill>
              </a:rPr>
              <a:t>的基本能力和局限性是什么</a:t>
            </a:r>
            <a:r>
              <a:rPr lang="zh-CN" altLang="zh-CN" smtClean="0">
                <a:solidFill>
                  <a:srgbClr val="C00000"/>
                </a:solidFill>
              </a:rPr>
              <a:t>？</a:t>
            </a:r>
            <a:endParaRPr lang="en-US" altLang="zh-CN" smtClean="0">
              <a:solidFill>
                <a:srgbClr val="C00000"/>
              </a:solidFill>
            </a:endParaRPr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计算复杂性理论</a:t>
            </a:r>
            <a:r>
              <a:rPr lang="zh-CN" altLang="en-US" smtClean="0"/>
              <a:t>：</a:t>
            </a:r>
            <a:r>
              <a:rPr lang="zh-CN" altLang="zh-CN" smtClean="0"/>
              <a:t>将</a:t>
            </a:r>
            <a:r>
              <a:rPr lang="zh-CN" altLang="zh-CN"/>
              <a:t>问题分成容易计算和难计算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可</a:t>
            </a:r>
            <a:r>
              <a:rPr lang="zh-CN" altLang="zh-CN"/>
              <a:t>计算</a:t>
            </a:r>
            <a:r>
              <a:rPr lang="zh-CN" altLang="zh-CN" smtClean="0"/>
              <a:t>理论</a:t>
            </a:r>
            <a:r>
              <a:rPr lang="zh-CN" altLang="en-US" smtClean="0"/>
              <a:t>：</a:t>
            </a:r>
            <a:r>
              <a:rPr lang="zh-CN" altLang="zh-CN" smtClean="0"/>
              <a:t>把</a:t>
            </a:r>
            <a:r>
              <a:rPr lang="zh-CN" altLang="zh-CN"/>
              <a:t>问题分成可解和不可</a:t>
            </a:r>
            <a:r>
              <a:rPr lang="zh-CN" altLang="zh-CN" smtClean="0"/>
              <a:t>解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自动机</a:t>
            </a:r>
            <a:r>
              <a:rPr lang="zh-CN" altLang="en-US" smtClean="0"/>
              <a:t>：</a:t>
            </a:r>
            <a:r>
              <a:rPr lang="zh-CN" altLang="zh-CN" smtClean="0"/>
              <a:t>有</a:t>
            </a:r>
            <a:r>
              <a:rPr lang="zh-CN" altLang="zh-CN"/>
              <a:t>状态</a:t>
            </a:r>
            <a:r>
              <a:rPr lang="zh-CN" altLang="zh-CN" smtClean="0"/>
              <a:t>转换，能对数据进行</a:t>
            </a:r>
            <a:r>
              <a:rPr lang="zh-CN" altLang="zh-CN"/>
              <a:t>表示、加工</a:t>
            </a:r>
            <a:r>
              <a:rPr lang="zh-CN" altLang="zh-CN" smtClean="0"/>
              <a:t>、接收</a:t>
            </a:r>
            <a:r>
              <a:rPr lang="zh-CN" altLang="zh-CN"/>
              <a:t>、输出</a:t>
            </a:r>
            <a:r>
              <a:rPr lang="zh-CN" altLang="zh-CN" smtClean="0"/>
              <a:t>的数学机器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14969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哥德尔</a:t>
            </a:r>
            <a:r>
              <a:rPr lang="zh-CN" altLang="zh-CN" b="1"/>
              <a:t>不完备性定理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1928</a:t>
            </a:r>
            <a:r>
              <a:rPr lang="zh-CN" altLang="zh-CN"/>
              <a:t>年</a:t>
            </a:r>
            <a:r>
              <a:rPr lang="zh-CN" altLang="zh-CN" smtClean="0"/>
              <a:t>，数学家希尔伯特提出</a:t>
            </a:r>
            <a:r>
              <a:rPr lang="zh-CN" altLang="zh-CN"/>
              <a:t>一个问题</a:t>
            </a:r>
            <a:r>
              <a:rPr lang="zh-CN" altLang="zh-CN" smtClean="0"/>
              <a:t>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</a:t>
            </a:r>
            <a:r>
              <a:rPr lang="zh-CN" altLang="zh-CN" smtClean="0"/>
              <a:t>是否</a:t>
            </a:r>
            <a:r>
              <a:rPr lang="zh-CN" altLang="zh-CN"/>
              <a:t>有一个算法能对所有的数学原理自动给予证明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 smtClean="0"/>
              <a:t>1931</a:t>
            </a:r>
            <a:r>
              <a:rPr lang="zh-CN" altLang="zh-CN"/>
              <a:t>年</a:t>
            </a:r>
            <a:r>
              <a:rPr lang="zh-CN" altLang="zh-CN" smtClean="0"/>
              <a:t>，数学家哥德尔给</a:t>
            </a:r>
            <a:r>
              <a:rPr lang="zh-CN" altLang="zh-CN"/>
              <a:t>出了证明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任何</a:t>
            </a:r>
            <a:r>
              <a:rPr lang="zh-CN" altLang="zh-CN"/>
              <a:t>无矛盾的公理体系，只要包含初等数论，则必定存在一个不可判定命题，用这组公理不能判定其真假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系统</a:t>
            </a:r>
            <a:r>
              <a:rPr lang="en-US" altLang="zh-CN"/>
              <a:t>S</a:t>
            </a:r>
            <a:r>
              <a:rPr lang="zh-CN" altLang="zh-CN"/>
              <a:t>含有初等数论，</a:t>
            </a:r>
            <a:r>
              <a:rPr lang="zh-CN" altLang="zh-CN">
                <a:solidFill>
                  <a:srgbClr val="C00000"/>
                </a:solidFill>
              </a:rPr>
              <a:t>当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zh-CN" altLang="zh-CN">
                <a:solidFill>
                  <a:srgbClr val="C00000"/>
                </a:solidFill>
              </a:rPr>
              <a:t>无矛盾时，它的无矛盾性不可能在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zh-CN" altLang="zh-CN">
                <a:solidFill>
                  <a:srgbClr val="C00000"/>
                </a:solidFill>
              </a:rPr>
              <a:t>内证明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zh-CN" altLang="zh-CN"/>
          </a:p>
          <a:p>
            <a:pPr lvl="1"/>
            <a:r>
              <a:rPr lang="zh-CN" altLang="zh-CN"/>
              <a:t>哥德尔不完备性定理</a:t>
            </a:r>
            <a:r>
              <a:rPr lang="zh-CN" altLang="zh-CN" smtClean="0"/>
              <a:t>说明</a:t>
            </a:r>
            <a:r>
              <a:rPr lang="zh-CN" altLang="en-US" smtClean="0"/>
              <a:t>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b="1">
                <a:solidFill>
                  <a:srgbClr val="C00000"/>
                </a:solidFill>
              </a:rPr>
              <a:t> </a:t>
            </a:r>
            <a:r>
              <a:rPr lang="en-US" altLang="zh-CN" b="1" smtClean="0">
                <a:solidFill>
                  <a:srgbClr val="C00000"/>
                </a:solidFill>
              </a:rPr>
              <a:t>    </a:t>
            </a:r>
            <a:r>
              <a:rPr lang="zh-CN" altLang="zh-CN" b="1" smtClean="0">
                <a:solidFill>
                  <a:srgbClr val="C00000"/>
                </a:solidFill>
              </a:rPr>
              <a:t>任何</a:t>
            </a:r>
            <a:r>
              <a:rPr lang="zh-CN" altLang="zh-CN" b="1">
                <a:solidFill>
                  <a:srgbClr val="C00000"/>
                </a:solidFill>
              </a:rPr>
              <a:t>一个形式系统，它的一致性和完备性不可兼得</a:t>
            </a:r>
            <a:r>
              <a:rPr lang="zh-CN" altLang="zh-CN" smtClean="0">
                <a:solidFill>
                  <a:srgbClr val="C00000"/>
                </a:solidFill>
              </a:rPr>
              <a:t>。</a:t>
            </a:r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什么</a:t>
            </a:r>
            <a:r>
              <a:rPr lang="zh-CN" altLang="zh-CN" b="1"/>
              <a:t>是可计算性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什么可计算？什么不可计算？关键</a:t>
            </a:r>
            <a:r>
              <a:rPr lang="zh-CN" altLang="zh-CN"/>
              <a:t>是要给</a:t>
            </a:r>
            <a:r>
              <a:rPr lang="zh-CN" altLang="zh-CN" smtClean="0"/>
              <a:t>出</a:t>
            </a:r>
            <a:r>
              <a:rPr lang="zh-CN" altLang="en-US" smtClean="0"/>
              <a:t>“</a:t>
            </a:r>
            <a:r>
              <a:rPr lang="zh-CN" altLang="zh-CN" smtClean="0"/>
              <a:t>可计算性</a:t>
            </a:r>
            <a:r>
              <a:rPr lang="zh-CN" altLang="en-US" smtClean="0"/>
              <a:t>”</a:t>
            </a:r>
            <a:r>
              <a:rPr lang="zh-CN" altLang="zh-CN" smtClean="0"/>
              <a:t>的</a:t>
            </a:r>
            <a:r>
              <a:rPr lang="zh-CN" altLang="zh-CN"/>
              <a:t>精确定义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可通过定义</a:t>
            </a:r>
            <a:r>
              <a:rPr lang="zh-CN" altLang="en-US" smtClean="0"/>
              <a:t>“</a:t>
            </a:r>
            <a:r>
              <a:rPr lang="zh-CN" altLang="zh-CN" smtClean="0"/>
              <a:t>直观</a:t>
            </a:r>
            <a:r>
              <a:rPr lang="zh-CN" altLang="zh-CN"/>
              <a:t>可计算</a:t>
            </a:r>
            <a:r>
              <a:rPr lang="zh-CN" altLang="zh-CN" smtClean="0"/>
              <a:t>函数</a:t>
            </a:r>
            <a:r>
              <a:rPr lang="zh-CN" altLang="en-US" smtClean="0"/>
              <a:t>”</a:t>
            </a:r>
            <a:r>
              <a:rPr lang="zh-CN" altLang="zh-CN" smtClean="0"/>
              <a:t>来理解</a:t>
            </a:r>
            <a:r>
              <a:rPr lang="zh-CN" altLang="en-US" smtClean="0"/>
              <a:t>“</a:t>
            </a:r>
            <a:r>
              <a:rPr lang="zh-CN" altLang="zh-CN" smtClean="0"/>
              <a:t>可计算性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凡是</a:t>
            </a:r>
            <a:r>
              <a:rPr lang="zh-CN" altLang="zh-CN"/>
              <a:t>可以从某些初始符号串</a:t>
            </a:r>
            <a:r>
              <a:rPr lang="zh-CN" altLang="zh-CN" smtClean="0"/>
              <a:t>开始</a:t>
            </a:r>
            <a:r>
              <a:rPr lang="zh-CN" altLang="en-US" smtClean="0"/>
              <a:t>，</a:t>
            </a:r>
            <a:r>
              <a:rPr lang="zh-CN" altLang="zh-CN" smtClean="0"/>
              <a:t>在</a:t>
            </a:r>
            <a:r>
              <a:rPr lang="zh-CN" altLang="zh-CN"/>
              <a:t>有限步骤内得到计算结果的函数都是直观可计算函数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 smtClean="0"/>
              <a:t>1936</a:t>
            </a:r>
            <a:r>
              <a:rPr lang="zh-CN" altLang="zh-CN"/>
              <a:t>年，</a:t>
            </a:r>
            <a:r>
              <a:rPr lang="zh-CN" altLang="zh-CN" smtClean="0"/>
              <a:t>哥德尔、丘奇等</a:t>
            </a:r>
            <a:r>
              <a:rPr lang="zh-CN" altLang="zh-CN"/>
              <a:t>人定义了递归函数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丘奇论题</a:t>
            </a:r>
            <a:r>
              <a:rPr lang="zh-CN" altLang="zh-CN"/>
              <a:t>指出：</a:t>
            </a:r>
            <a:r>
              <a:rPr lang="zh-CN" altLang="zh-CN" b="1">
                <a:solidFill>
                  <a:srgbClr val="C00000"/>
                </a:solidFill>
              </a:rPr>
              <a:t>一切直观可计算函数都是递归函数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图灵认为</a:t>
            </a:r>
            <a:r>
              <a:rPr lang="zh-CN" altLang="en-US" smtClean="0"/>
              <a:t>：</a:t>
            </a:r>
            <a:r>
              <a:rPr lang="zh-CN" altLang="zh-CN" smtClean="0"/>
              <a:t>图灵机</a:t>
            </a:r>
            <a:r>
              <a:rPr lang="zh-CN" altLang="zh-CN"/>
              <a:t>可计算函数与直观可计算函数相同。</a:t>
            </a:r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丘奇</a:t>
            </a:r>
            <a:r>
              <a:rPr lang="en-US" altLang="zh-CN"/>
              <a:t>-</a:t>
            </a:r>
            <a:r>
              <a:rPr lang="zh-CN" altLang="zh-CN"/>
              <a:t>图灵</a:t>
            </a:r>
            <a:r>
              <a:rPr lang="zh-CN" altLang="zh-CN" smtClean="0"/>
              <a:t>论题认为：</a:t>
            </a:r>
            <a:endParaRPr lang="en-US" altLang="zh-CN" smtClean="0"/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任何</a:t>
            </a:r>
            <a:r>
              <a:rPr lang="zh-CN" altLang="zh-CN" b="1">
                <a:solidFill>
                  <a:srgbClr val="C00000"/>
                </a:solidFill>
              </a:rPr>
              <a:t>能直观计算的问题都能被图灵机计算。如果证明了某个问题使用图灵机不可计算，那么这个问题就是不可计算的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2"/>
            <a:r>
              <a:rPr lang="zh-CN" altLang="zh-CN" smtClean="0"/>
              <a:t>直观可计算函数不是精确的数学概念，因此</a:t>
            </a:r>
            <a:r>
              <a:rPr lang="zh-CN" altLang="en-US" smtClean="0"/>
              <a:t>“</a:t>
            </a:r>
            <a:r>
              <a:rPr lang="zh-CN" altLang="zh-CN" smtClean="0"/>
              <a:t>丘奇</a:t>
            </a:r>
            <a:r>
              <a:rPr lang="en-US" altLang="zh-CN"/>
              <a:t>-</a:t>
            </a:r>
            <a:r>
              <a:rPr lang="zh-CN" altLang="zh-CN"/>
              <a:t>图灵</a:t>
            </a:r>
            <a:r>
              <a:rPr lang="zh-CN" altLang="zh-CN" smtClean="0"/>
              <a:t>论题</a:t>
            </a:r>
            <a:r>
              <a:rPr lang="zh-CN" altLang="en-US" smtClean="0"/>
              <a:t>”</a:t>
            </a:r>
            <a:r>
              <a:rPr lang="zh-CN" altLang="zh-CN" smtClean="0"/>
              <a:t>不能</a:t>
            </a:r>
            <a:r>
              <a:rPr lang="zh-CN" altLang="zh-CN"/>
              <a:t>加以</a:t>
            </a:r>
            <a:r>
              <a:rPr lang="zh-CN" altLang="zh-CN" smtClean="0"/>
              <a:t>证明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该</a:t>
            </a:r>
            <a:r>
              <a:rPr lang="zh-CN" altLang="zh-CN"/>
              <a:t>论题被普遍假定为真。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 descr="http://www.china-maths.com/shuxue/UploadFiles_3007/200912/2009123003413690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22" y="3300640"/>
            <a:ext cx="4958686" cy="28432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427864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二义性</a:t>
            </a:r>
            <a:r>
              <a:rPr lang="zh-CN" altLang="zh-CN" b="1" dirty="0"/>
              <a:t>问题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利用</a:t>
            </a:r>
            <a:r>
              <a:rPr lang="zh-CN" altLang="zh-CN" dirty="0"/>
              <a:t>计算机解决问题时</a:t>
            </a:r>
            <a:r>
              <a:rPr lang="zh-CN" altLang="zh-CN" dirty="0" smtClean="0"/>
              <a:t>，</a:t>
            </a:r>
            <a:r>
              <a:rPr lang="zh-CN" altLang="zh-CN" dirty="0"/>
              <a:t>问题</a:t>
            </a:r>
            <a:r>
              <a:rPr lang="zh-CN" altLang="zh-CN" dirty="0" smtClean="0"/>
              <a:t>必须</a:t>
            </a:r>
            <a:r>
              <a:rPr lang="zh-CN" altLang="zh-CN" dirty="0"/>
              <a:t>没有</a:t>
            </a:r>
            <a:r>
              <a:rPr lang="zh-CN" altLang="zh-CN" b="1" dirty="0">
                <a:solidFill>
                  <a:srgbClr val="C00000"/>
                </a:solidFill>
              </a:rPr>
              <a:t>二义性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r>
              <a:rPr lang="en-US" altLang="zh-CN" dirty="0"/>
              <a:t>【</a:t>
            </a:r>
            <a:r>
              <a:rPr lang="zh-CN" altLang="zh-CN" dirty="0" smtClean="0"/>
              <a:t>例如</a:t>
            </a:r>
            <a:r>
              <a:rPr lang="en-US" altLang="zh-CN" dirty="0" smtClean="0"/>
              <a:t>】</a:t>
            </a:r>
            <a:r>
              <a:rPr lang="zh-CN" altLang="en-US" dirty="0" smtClean="0"/>
              <a:t>“</a:t>
            </a:r>
            <a:r>
              <a:rPr lang="zh-CN" altLang="zh-CN" dirty="0" smtClean="0"/>
              <a:t>为</a:t>
            </a:r>
            <a:r>
              <a:rPr lang="zh-CN" altLang="zh-CN" dirty="0"/>
              <a:t>我做一个西红柿炒</a:t>
            </a:r>
            <a:r>
              <a:rPr lang="zh-CN" altLang="zh-CN" dirty="0" smtClean="0"/>
              <a:t>鸡蛋</a:t>
            </a:r>
            <a:r>
              <a:rPr lang="zh-CN" altLang="en-US" dirty="0" smtClean="0"/>
              <a:t>”</a:t>
            </a:r>
            <a:r>
              <a:rPr lang="zh-CN" altLang="zh-CN" dirty="0" smtClean="0"/>
              <a:t>这样</a:t>
            </a:r>
            <a:r>
              <a:rPr lang="zh-CN" altLang="zh-CN" dirty="0"/>
              <a:t>的问题，计算机是无法解决的。因为这个问题存在太多的</a:t>
            </a:r>
            <a:r>
              <a:rPr lang="zh-CN" altLang="zh-CN" dirty="0" smtClean="0"/>
              <a:t>二义性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：西红柿要多大？成熟到什么程度？是否要全红色的？用什么品种</a:t>
            </a:r>
            <a:r>
              <a:rPr lang="zh-CN" altLang="zh-CN" dirty="0" smtClean="0"/>
              <a:t>？等等。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/>
              <a:t>二义性是语法的不完善</a:t>
            </a:r>
            <a:r>
              <a:rPr lang="zh-CN" altLang="zh-CN" dirty="0" smtClean="0"/>
              <a:t>说明。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二义性定义：如果某一个句子</a:t>
            </a:r>
            <a:r>
              <a:rPr lang="zh-CN" altLang="en-US" dirty="0"/>
              <a:t>存在两棵不同的语法树，则该文法是二义性</a:t>
            </a:r>
            <a:r>
              <a:rPr lang="zh-CN" altLang="en-US" dirty="0" smtClean="0"/>
              <a:t>文法。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解决</a:t>
            </a:r>
            <a:r>
              <a:rPr lang="zh-CN" altLang="zh-CN" dirty="0"/>
              <a:t>二义性的</a:t>
            </a:r>
            <a:r>
              <a:rPr lang="zh-CN" altLang="zh-CN" dirty="0" smtClean="0"/>
              <a:t>方法：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设置</a:t>
            </a:r>
            <a:r>
              <a:rPr lang="zh-CN" altLang="zh-CN" dirty="0">
                <a:solidFill>
                  <a:srgbClr val="C00000"/>
                </a:solidFill>
              </a:rPr>
              <a:t>一些规则</a:t>
            </a:r>
            <a:r>
              <a:rPr lang="zh-CN" altLang="zh-CN" dirty="0" smtClean="0">
                <a:solidFill>
                  <a:srgbClr val="C00000"/>
                </a:solidFill>
              </a:rPr>
              <a:t>，出现</a:t>
            </a:r>
            <a:r>
              <a:rPr lang="zh-CN" altLang="zh-CN" dirty="0">
                <a:solidFill>
                  <a:srgbClr val="C00000"/>
                </a:solidFill>
              </a:rPr>
              <a:t>二义性的情况</a:t>
            </a:r>
            <a:r>
              <a:rPr lang="zh-CN" altLang="zh-CN" dirty="0" smtClean="0">
                <a:solidFill>
                  <a:srgbClr val="C00000"/>
                </a:solidFill>
              </a:rPr>
              <a:t>下</a:t>
            </a:r>
            <a:r>
              <a:rPr lang="zh-CN" altLang="en-US" dirty="0" smtClean="0">
                <a:solidFill>
                  <a:srgbClr val="C00000"/>
                </a:solidFill>
              </a:rPr>
              <a:t>，</a:t>
            </a:r>
            <a:r>
              <a:rPr lang="zh-CN" altLang="zh-CN" dirty="0" smtClean="0">
                <a:solidFill>
                  <a:srgbClr val="C00000"/>
                </a:solidFill>
              </a:rPr>
              <a:t>利用规则</a:t>
            </a:r>
            <a:r>
              <a:rPr lang="zh-CN" altLang="zh-CN" dirty="0">
                <a:solidFill>
                  <a:srgbClr val="C00000"/>
                </a:solidFill>
              </a:rPr>
              <a:t>指出哪一个是正确的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将</a:t>
            </a:r>
            <a:r>
              <a:rPr lang="zh-CN" altLang="zh-CN" dirty="0">
                <a:solidFill>
                  <a:srgbClr val="C00000"/>
                </a:solidFill>
              </a:rPr>
              <a:t>问题改变成一个强制正确的</a:t>
            </a:r>
            <a:r>
              <a:rPr lang="zh-CN" altLang="zh-CN" dirty="0" smtClean="0">
                <a:solidFill>
                  <a:srgbClr val="C00000"/>
                </a:solidFill>
              </a:rPr>
              <a:t>格式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51" y="704332"/>
            <a:ext cx="10045849" cy="52534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二义性路径识别。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复杂性</a:t>
            </a:r>
            <a:r>
              <a:rPr lang="zh-CN" altLang="zh-CN" b="1"/>
              <a:t>问题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克拉默《</a:t>
            </a:r>
            <a:r>
              <a:rPr lang="zh-CN" altLang="zh-CN"/>
              <a:t>混沌与秩序</a:t>
            </a:r>
            <a:r>
              <a:rPr lang="en-US" altLang="zh-CN"/>
              <a:t>——</a:t>
            </a:r>
            <a:r>
              <a:rPr lang="zh-CN" altLang="zh-CN"/>
              <a:t>生物系统的复杂结构》一</a:t>
            </a:r>
            <a:r>
              <a:rPr lang="zh-CN" altLang="zh-CN" smtClean="0"/>
              <a:t>书，</a:t>
            </a:r>
            <a:r>
              <a:rPr lang="zh-CN" altLang="zh-CN"/>
              <a:t>给出</a:t>
            </a:r>
            <a:r>
              <a:rPr lang="zh-CN" altLang="zh-CN" smtClean="0"/>
              <a:t>了程序复杂性</a:t>
            </a:r>
            <a:r>
              <a:rPr lang="zh-CN" altLang="en-US" smtClean="0"/>
              <a:t>的</a:t>
            </a:r>
            <a:r>
              <a:rPr lang="zh-CN" altLang="zh-CN" smtClean="0"/>
              <a:t>例子。</a:t>
            </a:r>
            <a:endParaRPr lang="en-US" altLang="zh-CN" smtClean="0"/>
          </a:p>
          <a:p>
            <a:pPr lvl="1"/>
            <a:endParaRPr lang="zh-CN" altLang="zh-CN"/>
          </a:p>
          <a:p>
            <a:pPr lvl="2"/>
            <a:r>
              <a:rPr lang="zh-CN" altLang="zh-CN"/>
              <a:t>【例</a:t>
            </a:r>
            <a:r>
              <a:rPr lang="en-US" altLang="zh-CN"/>
              <a:t>3-19</a:t>
            </a:r>
            <a:r>
              <a:rPr lang="zh-CN" altLang="zh-CN" smtClean="0"/>
              <a:t>】序列</a:t>
            </a:r>
            <a:r>
              <a:rPr lang="en-US" altLang="zh-CN"/>
              <a:t>A={aaaaaaa……}</a:t>
            </a:r>
            <a:endParaRPr lang="zh-CN" altLang="zh-CN"/>
          </a:p>
          <a:p>
            <a:pPr lvl="3"/>
            <a:r>
              <a:rPr lang="zh-CN" altLang="zh-CN" smtClean="0"/>
              <a:t>这</a:t>
            </a:r>
            <a:r>
              <a:rPr lang="zh-CN" altLang="zh-CN"/>
              <a:t>是一</a:t>
            </a:r>
            <a:r>
              <a:rPr lang="zh-CN" altLang="zh-CN" smtClean="0"/>
              <a:t>个简单</a:t>
            </a:r>
            <a:r>
              <a:rPr lang="zh-CN" altLang="zh-CN"/>
              <a:t>系统</a:t>
            </a:r>
            <a:r>
              <a:rPr lang="zh-CN" altLang="zh-CN" smtClean="0"/>
              <a:t>，不管</a:t>
            </a:r>
            <a:r>
              <a:rPr lang="zh-CN" altLang="zh-CN"/>
              <a:t>多长都</a:t>
            </a:r>
            <a:r>
              <a:rPr lang="zh-CN" altLang="zh-CN" smtClean="0"/>
              <a:t>可以</a:t>
            </a:r>
            <a:r>
              <a:rPr lang="zh-CN" altLang="en-US" smtClean="0"/>
              <a:t>编程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3-20</a:t>
            </a:r>
            <a:r>
              <a:rPr lang="zh-CN" altLang="zh-CN" smtClean="0"/>
              <a:t>】序列</a:t>
            </a:r>
            <a:r>
              <a:rPr lang="en-US" altLang="zh-CN"/>
              <a:t>B={aabaabaabaab……}</a:t>
            </a:r>
            <a:endParaRPr lang="zh-CN" altLang="zh-CN"/>
          </a:p>
          <a:p>
            <a:pPr lvl="3"/>
            <a:r>
              <a:rPr lang="zh-CN" altLang="en-US" smtClean="0"/>
              <a:t>这</a:t>
            </a:r>
            <a:r>
              <a:rPr lang="zh-CN" altLang="zh-CN" smtClean="0"/>
              <a:t>是</a:t>
            </a:r>
            <a:r>
              <a:rPr lang="zh-CN" altLang="zh-CN"/>
              <a:t>一个准复杂系统，但仍可以很容易地写出</a:t>
            </a:r>
            <a:r>
              <a:rPr lang="zh-CN" altLang="zh-CN" smtClean="0"/>
              <a:t>程序。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/>
              <a:t>【例</a:t>
            </a:r>
            <a:r>
              <a:rPr lang="en-US" altLang="zh-CN"/>
              <a:t>3-21</a:t>
            </a:r>
            <a:r>
              <a:rPr lang="zh-CN" altLang="zh-CN" smtClean="0"/>
              <a:t>】序列</a:t>
            </a:r>
            <a:r>
              <a:rPr lang="en-US" altLang="zh-CN"/>
              <a:t>C={aabaababbaabaababb……}</a:t>
            </a:r>
            <a:endParaRPr lang="zh-CN" altLang="zh-CN"/>
          </a:p>
          <a:p>
            <a:pPr lvl="3"/>
            <a:r>
              <a:rPr lang="zh-CN" altLang="zh-CN" smtClean="0"/>
              <a:t>序列</a:t>
            </a:r>
            <a:r>
              <a:rPr lang="zh-CN" altLang="zh-CN"/>
              <a:t>具有可定义的</a:t>
            </a:r>
            <a:r>
              <a:rPr lang="zh-CN" altLang="zh-CN" smtClean="0"/>
              <a:t>结构，可用对应的程序</a:t>
            </a:r>
            <a:r>
              <a:rPr lang="zh-CN" altLang="zh-CN"/>
              <a:t>表示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/>
              <a:t>【例</a:t>
            </a:r>
            <a:r>
              <a:rPr lang="en-US" altLang="zh-CN"/>
              <a:t>3-22</a:t>
            </a:r>
            <a:r>
              <a:rPr lang="zh-CN" altLang="zh-CN" smtClean="0"/>
              <a:t>】序列</a:t>
            </a:r>
            <a:r>
              <a:rPr lang="en-US" altLang="zh-CN"/>
              <a:t>D={aababbababbbabaaababbab……}</a:t>
            </a:r>
            <a:endParaRPr lang="zh-CN" altLang="zh-CN"/>
          </a:p>
          <a:p>
            <a:pPr lvl="3"/>
            <a:r>
              <a:rPr lang="zh-CN" altLang="zh-CN" smtClean="0"/>
              <a:t>信息</a:t>
            </a:r>
            <a:r>
              <a:rPr lang="zh-CN" altLang="zh-CN"/>
              <a:t>排列毫无规律，如果希望编程解决，就必须将字符串全部列出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57" y="1818167"/>
            <a:ext cx="3504420" cy="391278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结论</a:t>
            </a:r>
            <a:r>
              <a:rPr lang="zh-CN" altLang="zh-CN"/>
              <a:t>：</a:t>
            </a:r>
            <a:r>
              <a:rPr lang="zh-CN" altLang="zh-CN" b="1">
                <a:solidFill>
                  <a:srgbClr val="C00000"/>
                </a:solidFill>
              </a:rPr>
              <a:t>一旦程序大小与试图描述的系统大小相提并论时，则无法编程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当</a:t>
            </a:r>
            <a:r>
              <a:rPr lang="zh-CN" altLang="zh-CN"/>
              <a:t>系统结构</a:t>
            </a:r>
            <a:r>
              <a:rPr lang="zh-CN" altLang="zh-CN" smtClean="0"/>
              <a:t>不能描述</a:t>
            </a:r>
            <a:r>
              <a:rPr lang="zh-CN" altLang="zh-CN"/>
              <a:t>，或描述它</a:t>
            </a:r>
            <a:r>
              <a:rPr lang="zh-CN" altLang="zh-CN" smtClean="0"/>
              <a:t>的算法</a:t>
            </a:r>
            <a:r>
              <a:rPr lang="zh-CN" altLang="zh-CN"/>
              <a:t>与系统本身具有相同的信息比特数时</a:t>
            </a:r>
            <a:r>
              <a:rPr lang="zh-CN" altLang="zh-CN" smtClean="0"/>
              <a:t>，该系统</a:t>
            </a:r>
            <a:r>
              <a:rPr lang="zh-CN" altLang="zh-CN"/>
              <a:t>称</a:t>
            </a:r>
            <a:r>
              <a:rPr lang="zh-CN" altLang="zh-CN" smtClean="0"/>
              <a:t>为</a:t>
            </a:r>
            <a:r>
              <a:rPr lang="zh-CN" altLang="zh-CN"/>
              <a:t>根本复杂系统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在</a:t>
            </a:r>
            <a:r>
              <a:rPr lang="zh-CN" altLang="zh-CN"/>
              <a:t>达到根本</a:t>
            </a:r>
            <a:r>
              <a:rPr lang="zh-CN" altLang="zh-CN" smtClean="0"/>
              <a:t>复杂</a:t>
            </a:r>
            <a:r>
              <a:rPr lang="zh-CN" altLang="en-US" smtClean="0"/>
              <a:t>系统</a:t>
            </a:r>
            <a:r>
              <a:rPr lang="zh-CN" altLang="zh-CN" smtClean="0"/>
              <a:t>之前</a:t>
            </a:r>
            <a:r>
              <a:rPr lang="zh-CN" altLang="zh-CN"/>
              <a:t>，人们仍可以编写出能够执行的程序。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53" y="2681033"/>
            <a:ext cx="10058400" cy="3123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44170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利用分治法实现大数相乘，</a:t>
            </a:r>
            <a:r>
              <a:rPr lang="en-US" altLang="zh-CN" smtClean="0"/>
              <a:t>x=2368</a:t>
            </a:r>
            <a:r>
              <a:rPr lang="zh-CN" altLang="en-US" smtClean="0"/>
              <a:t>，</a:t>
            </a:r>
            <a:r>
              <a:rPr lang="en-US" altLang="zh-CN" smtClean="0"/>
              <a:t>y=3925</a:t>
            </a:r>
            <a:r>
              <a:rPr lang="zh-CN" altLang="en-US" smtClean="0"/>
              <a:t>，求</a:t>
            </a:r>
            <a:r>
              <a:rPr lang="en-US" altLang="zh-CN" smtClean="0"/>
              <a:t>xy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en-US" smtClean="0"/>
              <a:t>取基数</a:t>
            </a:r>
            <a:r>
              <a:rPr lang="en-US" altLang="zh-CN" smtClean="0"/>
              <a:t>=10</a:t>
            </a:r>
            <a:r>
              <a:rPr lang="zh-CN" altLang="en-US" smtClean="0"/>
              <a:t>，令</a:t>
            </a:r>
            <a:r>
              <a:rPr lang="en-US" altLang="zh-CN" smtClean="0"/>
              <a:t>A=23</a:t>
            </a:r>
            <a:r>
              <a:rPr lang="zh-CN" altLang="en-US" smtClean="0"/>
              <a:t>，</a:t>
            </a:r>
            <a:r>
              <a:rPr lang="en-US" altLang="zh-CN" smtClean="0"/>
              <a:t>B=68</a:t>
            </a:r>
            <a:r>
              <a:rPr lang="zh-CN" altLang="en-US" smtClean="0"/>
              <a:t>，</a:t>
            </a:r>
            <a:r>
              <a:rPr lang="en-US" altLang="zh-CN" smtClean="0"/>
              <a:t>C=39</a:t>
            </a:r>
            <a:r>
              <a:rPr lang="zh-CN" altLang="en-US" smtClean="0"/>
              <a:t>，</a:t>
            </a:r>
            <a:r>
              <a:rPr lang="en-US" altLang="zh-CN" smtClean="0"/>
              <a:t>D=25</a:t>
            </a:r>
          </a:p>
          <a:p>
            <a:pPr lvl="2"/>
            <a:r>
              <a:rPr lang="en-US" altLang="zh-CN" smtClean="0"/>
              <a:t>AC=23×39=897</a:t>
            </a:r>
          </a:p>
          <a:p>
            <a:pPr lvl="2"/>
            <a:r>
              <a:rPr lang="en-US" altLang="zh-CN" smtClean="0"/>
              <a:t>BD=68×25=1700</a:t>
            </a:r>
          </a:p>
          <a:p>
            <a:pPr lvl="2"/>
            <a:r>
              <a:rPr lang="en-US" altLang="zh-CN"/>
              <a:t>(A-B) </a:t>
            </a:r>
            <a:r>
              <a:rPr lang="en-US" altLang="zh-CN" smtClean="0"/>
              <a:t>×(D-C)+AC+BD</a:t>
            </a:r>
          </a:p>
          <a:p>
            <a:pPr lvl="2"/>
            <a:r>
              <a:rPr lang="en-US" altLang="zh-CN" smtClean="0"/>
              <a:t>=</a:t>
            </a:r>
            <a:r>
              <a:rPr lang="zh-CN" altLang="en-US" smtClean="0"/>
              <a:t>（</a:t>
            </a:r>
            <a:r>
              <a:rPr lang="en-US" altLang="zh-CN" smtClean="0"/>
              <a:t>68-23</a:t>
            </a:r>
            <a:r>
              <a:rPr lang="zh-CN" altLang="en-US" smtClean="0"/>
              <a:t>）</a:t>
            </a:r>
            <a:r>
              <a:rPr lang="en-US" altLang="zh-CN" smtClean="0"/>
              <a:t>×</a:t>
            </a:r>
            <a:r>
              <a:rPr lang="zh-CN" altLang="en-US" smtClean="0"/>
              <a:t>（</a:t>
            </a:r>
            <a:r>
              <a:rPr lang="en-US" altLang="zh-CN" smtClean="0"/>
              <a:t>39-25</a:t>
            </a:r>
            <a:r>
              <a:rPr lang="zh-CN" altLang="en-US" smtClean="0"/>
              <a:t>）</a:t>
            </a:r>
            <a:r>
              <a:rPr lang="en-US" altLang="zh-CN" smtClean="0"/>
              <a:t>+897+1700</a:t>
            </a:r>
          </a:p>
          <a:p>
            <a:pPr lvl="2"/>
            <a:r>
              <a:rPr lang="en-US" altLang="zh-CN"/>
              <a:t>=</a:t>
            </a:r>
            <a:r>
              <a:rPr lang="en-US" altLang="zh-CN" smtClean="0"/>
              <a:t>45×14+897+1700</a:t>
            </a:r>
          </a:p>
          <a:p>
            <a:pPr lvl="2"/>
            <a:r>
              <a:rPr lang="en-US" altLang="zh-CN" smtClean="0"/>
              <a:t>=3227</a:t>
            </a:r>
          </a:p>
          <a:p>
            <a:pPr lvl="2"/>
            <a:r>
              <a:rPr lang="en-US" altLang="zh-CN"/>
              <a:t>xy</a:t>
            </a:r>
            <a:r>
              <a:rPr lang="en-US" altLang="zh-CN" smtClean="0"/>
              <a:t>=897×10^4+3227×10^2+1700</a:t>
            </a:r>
          </a:p>
          <a:p>
            <a:pPr lvl="2"/>
            <a:r>
              <a:rPr lang="en-US" altLang="zh-CN" smtClean="0"/>
              <a:t>=8970000+322700+1700</a:t>
            </a:r>
            <a:endParaRPr lang="en-US" altLang="zh-CN"/>
          </a:p>
          <a:p>
            <a:pPr lvl="2"/>
            <a:r>
              <a:rPr lang="en-US" altLang="zh-CN" smtClean="0"/>
              <a:t>=9294400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922" y="1892594"/>
            <a:ext cx="6104164" cy="22782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9794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大规模复杂网络（动画）。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5" descr="http://www.amt.ac.cn/lab_rcsd/righttitl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905" y="1148316"/>
            <a:ext cx="7755047" cy="46530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788" y="606057"/>
            <a:ext cx="8855037" cy="6251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/>
              <a:t>企业软件环境的</a:t>
            </a:r>
            <a:r>
              <a:rPr lang="zh-CN" altLang="en-US" smtClean="0"/>
              <a:t>复杂性。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56883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基因相互作用及如何</a:t>
            </a:r>
            <a:r>
              <a:rPr lang="zh-CN" altLang="en-US"/>
              <a:t>影响细胞成熟的复杂图谱</a:t>
            </a:r>
            <a:r>
              <a:rPr lang="zh-CN" altLang="en-US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124" y="1115679"/>
            <a:ext cx="8294946" cy="57526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86350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89221" y="659219"/>
            <a:ext cx="9125440" cy="6198781"/>
            <a:chOff x="2427175" y="1520456"/>
            <a:chExt cx="9125440" cy="61987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27175" y="1520456"/>
              <a:ext cx="9125440" cy="61987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29193" y="1520456"/>
              <a:ext cx="5483447" cy="489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3.4.2  </a:t>
            </a:r>
            <a:r>
              <a:rPr lang="zh-CN" altLang="en-US" dirty="0" smtClean="0"/>
              <a:t>不</a:t>
            </a:r>
            <a:r>
              <a:rPr lang="zh-CN" altLang="en-US" dirty="0"/>
              <a:t>完备性与</a:t>
            </a:r>
            <a:r>
              <a:rPr lang="zh-CN" altLang="en-US" dirty="0" smtClean="0"/>
              <a:t>可计算性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美国国防部绘制的中东地区复杂局势图。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335082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821953176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0037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不可</a:t>
            </a:r>
            <a:r>
              <a:rPr lang="zh-CN" altLang="zh-CN" b="1"/>
              <a:t>计算的问题的类型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不可</a:t>
            </a:r>
            <a:r>
              <a:rPr lang="zh-CN" altLang="zh-CN"/>
              <a:t>计算的</a:t>
            </a:r>
            <a:r>
              <a:rPr lang="zh-CN" altLang="zh-CN" smtClean="0"/>
              <a:t>问题：</a:t>
            </a:r>
            <a:endParaRPr lang="en-US" altLang="zh-CN" smtClean="0"/>
          </a:p>
          <a:p>
            <a:pPr lvl="2"/>
            <a:r>
              <a:rPr lang="zh-CN" altLang="zh-CN" smtClean="0"/>
              <a:t>一类</a:t>
            </a:r>
            <a:r>
              <a:rPr lang="zh-CN" altLang="zh-CN"/>
              <a:t>是</a:t>
            </a:r>
            <a:r>
              <a:rPr lang="zh-CN" altLang="zh-CN">
                <a:solidFill>
                  <a:srgbClr val="C00000"/>
                </a:solidFill>
              </a:rPr>
              <a:t>理论意义上的不可计算</a:t>
            </a:r>
            <a:r>
              <a:rPr lang="zh-CN" altLang="zh-CN" smtClean="0">
                <a:solidFill>
                  <a:srgbClr val="C00000"/>
                </a:solidFill>
              </a:rPr>
              <a:t>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具体</a:t>
            </a:r>
            <a:r>
              <a:rPr lang="zh-CN" altLang="zh-CN"/>
              <a:t>问题有：停机问题、</a:t>
            </a:r>
            <a:r>
              <a:rPr lang="zh-CN" altLang="zh-CN" smtClean="0"/>
              <a:t>丢番图方程</a:t>
            </a:r>
            <a:r>
              <a:rPr lang="zh-CN" altLang="zh-CN"/>
              <a:t>整数解问题、零函数判定问题等，这些问题都是计算机的理论限制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第二</a:t>
            </a:r>
            <a:r>
              <a:rPr lang="zh-CN" altLang="zh-CN"/>
              <a:t>类是</a:t>
            </a:r>
            <a:r>
              <a:rPr lang="zh-CN" altLang="zh-CN">
                <a:solidFill>
                  <a:srgbClr val="C00000"/>
                </a:solidFill>
              </a:rPr>
              <a:t>现实意义上难以计算的</a:t>
            </a:r>
            <a:r>
              <a:rPr lang="zh-CN" altLang="zh-CN" smtClean="0">
                <a:solidFill>
                  <a:srgbClr val="C00000"/>
                </a:solidFill>
              </a:rPr>
              <a:t>问题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由于计算机</a:t>
            </a:r>
            <a:r>
              <a:rPr lang="zh-CN" altLang="zh-CN"/>
              <a:t>的速度和</a:t>
            </a:r>
            <a:r>
              <a:rPr lang="zh-CN" altLang="zh-CN" smtClean="0"/>
              <a:t>存储空间是</a:t>
            </a:r>
            <a:r>
              <a:rPr lang="zh-CN" altLang="zh-CN"/>
              <a:t>有限的</a:t>
            </a:r>
            <a:r>
              <a:rPr lang="zh-CN" altLang="zh-CN" smtClean="0"/>
              <a:t>，尽管问题</a:t>
            </a:r>
            <a:r>
              <a:rPr lang="zh-CN" altLang="zh-CN"/>
              <a:t>在理论上是可计算的，但如果计算它的时间长达几百年，那么这个问题实际上还是无法计算的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</a:t>
            </a:r>
            <a:r>
              <a:rPr lang="zh-CN" altLang="zh-CN"/>
              <a:t>“汉诺塔问题”，“密码破解问题”，“旅行商问题”等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为了</a:t>
            </a:r>
            <a:r>
              <a:rPr lang="zh-CN" altLang="zh-CN"/>
              <a:t>寻找这些问题的解决方案，便产生了</a:t>
            </a:r>
            <a:r>
              <a:rPr lang="zh-CN" altLang="zh-CN">
                <a:solidFill>
                  <a:srgbClr val="C00000"/>
                </a:solidFill>
              </a:rPr>
              <a:t>计算复杂性理论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31382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2</a:t>
            </a:r>
            <a:r>
              <a:rPr lang="zh-CN" altLang="zh-CN" b="1"/>
              <a:t>．停机问题——理论上不可计算的问题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图灵停机问题：对任意图灵机</a:t>
            </a:r>
            <a:r>
              <a:rPr lang="zh-CN" altLang="zh-CN"/>
              <a:t>和输入，是否存在一个算法，用于判定图灵机在接收初始输入后可</a:t>
            </a:r>
            <a:r>
              <a:rPr lang="zh-CN" altLang="zh-CN" smtClean="0"/>
              <a:t>达</a:t>
            </a:r>
            <a:r>
              <a:rPr lang="zh-CN" altLang="en-US" smtClean="0"/>
              <a:t>到</a:t>
            </a:r>
            <a:r>
              <a:rPr lang="zh-CN" altLang="zh-CN" smtClean="0"/>
              <a:t>停机</a:t>
            </a:r>
            <a:r>
              <a:rPr lang="zh-CN" altLang="zh-CN"/>
              <a:t>状态。若能找到这种算法，停机问题可解；否则不可解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图灵</a:t>
            </a:r>
            <a:r>
              <a:rPr lang="zh-CN" altLang="zh-CN"/>
              <a:t>在</a:t>
            </a:r>
            <a:r>
              <a:rPr lang="en-US" altLang="zh-CN"/>
              <a:t>1936</a:t>
            </a:r>
            <a:r>
              <a:rPr lang="zh-CN" altLang="zh-CN"/>
              <a:t>年</a:t>
            </a:r>
            <a:r>
              <a:rPr lang="zh-CN" altLang="zh-CN" smtClean="0"/>
              <a:t>证明</a:t>
            </a:r>
            <a:r>
              <a:rPr lang="zh-CN" altLang="en-US" smtClean="0"/>
              <a:t>：</a:t>
            </a:r>
            <a:r>
              <a:rPr lang="zh-CN" altLang="zh-CN" smtClean="0"/>
              <a:t>一</a:t>
            </a:r>
            <a:r>
              <a:rPr lang="zh-CN" altLang="zh-CN"/>
              <a:t>个可以</a:t>
            </a:r>
            <a:r>
              <a:rPr lang="zh-CN" altLang="zh-CN" b="1">
                <a:solidFill>
                  <a:srgbClr val="C00000"/>
                </a:solidFill>
              </a:rPr>
              <a:t>解决停机问题的通用算法是不存在的</a:t>
            </a:r>
            <a:r>
              <a:rPr lang="zh-CN" altLang="zh-CN"/>
              <a:t>。</a:t>
            </a:r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下面以程序</a:t>
            </a:r>
            <a:r>
              <a:rPr lang="zh-CN" altLang="zh-CN"/>
              <a:t>伪代码为例，简要说明图灵“停机问题”。</a:t>
            </a:r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zh-CN" altLang="zh-CN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初始值</a:t>
            </a:r>
            <a:r>
              <a:rPr lang="en-US" altLang="zh-CN"/>
              <a:t>x=0</a:t>
            </a:r>
            <a:r>
              <a:rPr lang="zh-CN" altLang="zh-CN"/>
              <a:t>，则程序循环体将不会执行，程序很快可以终止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初始值</a:t>
            </a:r>
            <a:r>
              <a:rPr lang="en-US" altLang="zh-CN"/>
              <a:t>x</a:t>
            </a:r>
            <a:r>
              <a:rPr lang="zh-CN" altLang="zh-CN"/>
              <a:t>≠</a:t>
            </a:r>
            <a:r>
              <a:rPr lang="en-US" altLang="zh-CN"/>
              <a:t>0</a:t>
            </a:r>
            <a:r>
              <a:rPr lang="zh-CN" altLang="zh-CN"/>
              <a:t>，则</a:t>
            </a:r>
            <a:r>
              <a:rPr lang="zh-CN" altLang="zh-CN" smtClean="0"/>
              <a:t>程序将</a:t>
            </a:r>
            <a:r>
              <a:rPr lang="zh-CN" altLang="zh-CN"/>
              <a:t>无限循环</a:t>
            </a:r>
            <a:r>
              <a:rPr lang="zh-CN" altLang="zh-CN" smtClean="0"/>
              <a:t>执行，</a:t>
            </a:r>
            <a:r>
              <a:rPr lang="zh-CN" altLang="zh-CN"/>
              <a:t>这</a:t>
            </a:r>
            <a:r>
              <a:rPr lang="zh-CN" altLang="zh-CN" smtClean="0"/>
              <a:t>导致一</a:t>
            </a:r>
            <a:r>
              <a:rPr lang="zh-CN" altLang="zh-CN"/>
              <a:t>个不可终止的程序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以上</a:t>
            </a:r>
            <a:r>
              <a:rPr lang="zh-CN" altLang="zh-CN"/>
              <a:t>案例说明，程序能否终止取决于变量的初始值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24090943"/>
              </p:ext>
            </p:extLst>
          </p:nvPr>
        </p:nvGraphicFramePr>
        <p:xfrm>
          <a:off x="970002" y="3136610"/>
          <a:ext cx="2145338" cy="12121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5338"/>
              </a:tblGrid>
              <a:tr h="12121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While  x</a:t>
                      </a:r>
                      <a:r>
                        <a:rPr lang="zh-CN" sz="2400" kern="0">
                          <a:effectLst/>
                        </a:rPr>
                        <a:t>≠</a:t>
                      </a:r>
                      <a:r>
                        <a:rPr lang="en-US" sz="2400" kern="0">
                          <a:effectLst/>
                        </a:rPr>
                        <a:t>0  do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x=x+1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End</a:t>
                      </a:r>
                      <a:endParaRPr lang="zh-CN" sz="2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smtClean="0"/>
              <a:t>将</a:t>
            </a:r>
            <a:r>
              <a:rPr lang="zh-CN" altLang="zh-CN"/>
              <a:t>以上</a:t>
            </a:r>
            <a:r>
              <a:rPr lang="zh-CN" altLang="zh-CN" smtClean="0"/>
              <a:t>问题进一步引申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给</a:t>
            </a:r>
            <a:r>
              <a:rPr lang="zh-CN" altLang="zh-CN"/>
              <a:t>程序</a:t>
            </a:r>
            <a:r>
              <a:rPr lang="zh-CN" altLang="zh-CN" smtClean="0"/>
              <a:t>变量输入</a:t>
            </a:r>
            <a:r>
              <a:rPr lang="zh-CN" altLang="zh-CN"/>
              <a:t>的初始值就是程序本身（</a:t>
            </a:r>
            <a:r>
              <a:rPr lang="zh-CN" altLang="zh-CN" b="1">
                <a:solidFill>
                  <a:srgbClr val="C00000"/>
                </a:solidFill>
              </a:rPr>
              <a:t>自引用</a:t>
            </a:r>
            <a:r>
              <a:rPr lang="zh-CN" altLang="zh-CN"/>
              <a:t>）时，程序执行后会发生什么情况呢</a:t>
            </a:r>
            <a:r>
              <a:rPr lang="zh-CN" altLang="zh-CN" smtClean="0"/>
              <a:t>？</a:t>
            </a:r>
            <a:endParaRPr lang="en-US" altLang="zh-CN" smtClean="0"/>
          </a:p>
          <a:p>
            <a:pPr lvl="2"/>
            <a:r>
              <a:rPr lang="zh-CN" altLang="zh-CN"/>
              <a:t>也就是说，让程序自己判断自己能不能停机是否可行呢？</a:t>
            </a:r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en-US" smtClean="0"/>
              <a:t>这</a:t>
            </a:r>
            <a:r>
              <a:rPr lang="zh-CN" altLang="zh-CN" smtClean="0"/>
              <a:t>会得出</a:t>
            </a:r>
            <a:r>
              <a:rPr lang="zh-CN" altLang="en-US" smtClean="0"/>
              <a:t>以下</a:t>
            </a:r>
            <a:r>
              <a:rPr lang="zh-CN" altLang="zh-CN" smtClean="0"/>
              <a:t>自相矛盾</a:t>
            </a:r>
            <a:r>
              <a:rPr lang="zh-CN" altLang="zh-CN"/>
              <a:t>的结论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en-US" smtClean="0"/>
              <a:t>（</a:t>
            </a:r>
            <a:r>
              <a:rPr lang="en-US" altLang="zh-CN" smtClean="0"/>
              <a:t>a</a:t>
            </a:r>
            <a:r>
              <a:rPr lang="zh-CN" altLang="en-US" smtClean="0"/>
              <a:t>）</a:t>
            </a:r>
            <a:r>
              <a:rPr lang="zh-CN" altLang="zh-CN" smtClean="0"/>
              <a:t>如果</a:t>
            </a:r>
            <a:r>
              <a:rPr lang="zh-CN" altLang="zh-CN"/>
              <a:t>程序能够判断自己停机，则程序不</a:t>
            </a:r>
            <a:r>
              <a:rPr lang="zh-CN" altLang="zh-CN" smtClean="0"/>
              <a:t>停机</a:t>
            </a:r>
            <a:r>
              <a:rPr lang="zh-CN" altLang="en-US" smtClean="0"/>
              <a:t>，</a:t>
            </a:r>
            <a:r>
              <a:rPr lang="zh-CN" altLang="zh-CN" smtClean="0"/>
              <a:t>因为</a:t>
            </a:r>
            <a:r>
              <a:rPr lang="zh-CN" altLang="zh-CN"/>
              <a:t>要执行输入的</a:t>
            </a:r>
            <a:r>
              <a:rPr lang="zh-CN" altLang="zh-CN" smtClean="0"/>
              <a:t>自身；</a:t>
            </a:r>
            <a:endParaRPr lang="en-US" altLang="zh-CN" smtClean="0"/>
          </a:p>
          <a:p>
            <a:pPr lvl="2"/>
            <a:r>
              <a:rPr lang="zh-CN" altLang="en-US" smtClean="0"/>
              <a:t>（</a:t>
            </a:r>
            <a:r>
              <a:rPr lang="en-US" altLang="zh-CN" smtClean="0"/>
              <a:t>b</a:t>
            </a:r>
            <a:r>
              <a:rPr lang="zh-CN" altLang="en-US" smtClean="0"/>
              <a:t>）</a:t>
            </a:r>
            <a:r>
              <a:rPr lang="zh-CN" altLang="zh-CN" smtClean="0"/>
              <a:t>如果</a:t>
            </a:r>
            <a:r>
              <a:rPr lang="zh-CN" altLang="zh-CN"/>
              <a:t>程序能够判断自己不停机，则程序</a:t>
            </a:r>
            <a:r>
              <a:rPr lang="zh-CN" altLang="zh-CN" smtClean="0"/>
              <a:t>停机</a:t>
            </a:r>
            <a:r>
              <a:rPr lang="zh-CN" altLang="en-US" smtClean="0"/>
              <a:t>，</a:t>
            </a:r>
            <a:r>
              <a:rPr lang="zh-CN" altLang="zh-CN" smtClean="0"/>
              <a:t>因为</a:t>
            </a:r>
            <a:r>
              <a:rPr lang="zh-CN" altLang="zh-CN"/>
              <a:t>自身运行结果为</a:t>
            </a:r>
            <a:r>
              <a:rPr lang="zh-CN" altLang="zh-CN" smtClean="0"/>
              <a:t>停机。</a:t>
            </a:r>
            <a:endParaRPr lang="en-US" altLang="zh-CN" smtClean="0"/>
          </a:p>
          <a:p>
            <a:pPr lvl="2"/>
            <a:r>
              <a:rPr lang="zh-CN" altLang="en-US" smtClean="0"/>
              <a:t>这如同</a:t>
            </a:r>
            <a:r>
              <a:rPr lang="zh-CN" altLang="zh-CN" smtClean="0">
                <a:solidFill>
                  <a:srgbClr val="C00000"/>
                </a:solidFill>
              </a:rPr>
              <a:t>不能</a:t>
            </a:r>
            <a:r>
              <a:rPr lang="zh-CN" altLang="zh-CN">
                <a:solidFill>
                  <a:srgbClr val="C00000"/>
                </a:solidFill>
              </a:rPr>
              <a:t>判断“</a:t>
            </a:r>
            <a:r>
              <a:rPr lang="zh-CN" altLang="zh-CN" b="1">
                <a:solidFill>
                  <a:srgbClr val="C00000"/>
                </a:solidFill>
              </a:rPr>
              <a:t>我在说谎</a:t>
            </a:r>
            <a:r>
              <a:rPr lang="zh-CN" altLang="zh-CN">
                <a:solidFill>
                  <a:srgbClr val="C00000"/>
                </a:solidFill>
              </a:rPr>
              <a:t>”这句话的真假，因为它同样</a:t>
            </a:r>
            <a:r>
              <a:rPr lang="zh-CN" altLang="zh-CN" smtClean="0">
                <a:solidFill>
                  <a:srgbClr val="C00000"/>
                </a:solidFill>
              </a:rPr>
              <a:t>涉及“自引用”</a:t>
            </a:r>
            <a:r>
              <a:rPr lang="zh-CN" altLang="zh-CN"/>
              <a:t>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en-US" altLang="zh-CN" kern="0" smtClean="0">
                <a:latin typeface="微软雅黑" panose="020B0503020204020204" pitchFamily="34" charset="-122"/>
              </a:rPr>
              <a:t>【</a:t>
            </a:r>
            <a:r>
              <a:rPr lang="zh-CN" altLang="en-US" kern="0" smtClean="0">
                <a:latin typeface="微软雅黑" panose="020B0503020204020204" pitchFamily="34" charset="-122"/>
              </a:rPr>
              <a:t>案例</a:t>
            </a:r>
            <a:r>
              <a:rPr lang="en-US" altLang="zh-CN" kern="0" smtClean="0">
                <a:latin typeface="微软雅黑" panose="020B0503020204020204" pitchFamily="34" charset="-122"/>
              </a:rPr>
              <a:t>】</a:t>
            </a:r>
            <a:r>
              <a:rPr lang="zh-CN" altLang="en-US" kern="0" smtClean="0">
                <a:latin typeface="微软雅黑" panose="020B0503020204020204" pitchFamily="34" charset="-122"/>
              </a:rPr>
              <a:t>匹</a:t>
            </a:r>
            <a:r>
              <a:rPr lang="zh-CN" altLang="en-US" kern="0">
                <a:latin typeface="微软雅黑" panose="020B0503020204020204" pitchFamily="34" charset="-122"/>
              </a:rPr>
              <a:t>诺曹说：“我在说假话”</a:t>
            </a:r>
            <a:r>
              <a:rPr lang="zh-CN" altLang="en-US" kern="0" smtClean="0">
                <a:latin typeface="微软雅黑" panose="020B0503020204020204" pitchFamily="34" charset="-122"/>
              </a:rPr>
              <a:t>，他</a:t>
            </a:r>
            <a:r>
              <a:rPr lang="zh-CN" altLang="en-US" kern="0">
                <a:latin typeface="微软雅黑" panose="020B0503020204020204" pitchFamily="34" charset="-122"/>
              </a:rPr>
              <a:t>的鼻子会不会变长？</a:t>
            </a:r>
            <a:endParaRPr lang="zh-CN" altLang="zh-CN" kern="100">
              <a:latin typeface="微软雅黑" panose="020B0503020204020204" pitchFamily="34" charset="-122"/>
            </a:endParaRPr>
          </a:p>
          <a:p>
            <a:pPr lvl="2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03412584"/>
              </p:ext>
            </p:extLst>
          </p:nvPr>
        </p:nvGraphicFramePr>
        <p:xfrm>
          <a:off x="1129498" y="1822809"/>
          <a:ext cx="2049635" cy="1547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9635"/>
              </a:tblGrid>
              <a:tr h="15477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400" kern="0" smtClean="0">
                          <a:effectLst/>
                        </a:rPr>
                        <a:t>X=</a:t>
                      </a:r>
                      <a:endParaRPr lang="en-US" sz="2400" kern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While  x</a:t>
                      </a:r>
                      <a:r>
                        <a:rPr lang="zh-CN" sz="2400" kern="0">
                          <a:effectLst/>
                        </a:rPr>
                        <a:t>≠</a:t>
                      </a:r>
                      <a:r>
                        <a:rPr lang="en-US" sz="2400" kern="0">
                          <a:effectLst/>
                        </a:rPr>
                        <a:t>0  do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x=x+1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End</a:t>
                      </a:r>
                      <a:endParaRPr lang="zh-CN" sz="2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 flipH="1">
            <a:off x="1637403" y="1924313"/>
            <a:ext cx="2232845" cy="212652"/>
          </a:xfrm>
          <a:prstGeom prst="rightArrow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74308438"/>
              </p:ext>
            </p:extLst>
          </p:nvPr>
        </p:nvGraphicFramePr>
        <p:xfrm>
          <a:off x="3540625" y="1839387"/>
          <a:ext cx="2173684" cy="1233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684"/>
              </a:tblGrid>
              <a:tr h="123342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While  x</a:t>
                      </a:r>
                      <a:r>
                        <a:rPr lang="zh-CN" sz="2400" kern="0">
                          <a:effectLst/>
                        </a:rPr>
                        <a:t>≠</a:t>
                      </a:r>
                      <a:r>
                        <a:rPr lang="en-US" sz="2400" kern="0">
                          <a:effectLst/>
                        </a:rPr>
                        <a:t>0  do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x=x+1</a:t>
                      </a:r>
                      <a:endParaRPr lang="zh-CN" sz="2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0" smtClean="0">
                          <a:effectLst/>
                        </a:rPr>
                        <a:t>End</a:t>
                      </a:r>
                      <a:endParaRPr lang="zh-CN" sz="2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499036" y="1787304"/>
            <a:ext cx="1666769" cy="171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782493" y="4991186"/>
            <a:ext cx="1814623" cy="186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61561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图灵</a:t>
            </a:r>
            <a:r>
              <a:rPr lang="zh-CN" altLang="zh-CN"/>
              <a:t>“停机问题”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7975" y="1115066"/>
            <a:ext cx="11690035" cy="4655652"/>
            <a:chOff x="307975" y="1093800"/>
            <a:chExt cx="11690035" cy="4655652"/>
          </a:xfrm>
        </p:grpSpPr>
        <p:pic>
          <p:nvPicPr>
            <p:cNvPr id="14337" name="Picture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1093800"/>
              <a:ext cx="7113181" cy="465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 descr="http://photo.l99.com/bigger/21/1387509343318_4kk7n6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70380" y="2966484"/>
              <a:ext cx="4427630" cy="25586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4091551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停机问题</a:t>
            </a:r>
            <a:r>
              <a:rPr lang="zh-CN" altLang="zh-CN"/>
              <a:t>与理发师悖论</a:t>
            </a:r>
            <a:r>
              <a:rPr lang="zh-CN" altLang="zh-CN" smtClean="0"/>
              <a:t>一脉相承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1901</a:t>
            </a:r>
            <a:r>
              <a:rPr lang="zh-CN" altLang="zh-CN"/>
              <a:t>年，英国</a:t>
            </a:r>
            <a:r>
              <a:rPr lang="zh-CN" altLang="zh-CN" smtClean="0"/>
              <a:t>哲学家罗素提出：</a:t>
            </a:r>
            <a:endParaRPr lang="en-US" altLang="zh-CN" smtClean="0"/>
          </a:p>
          <a:p>
            <a:pPr lvl="2"/>
            <a:r>
              <a:rPr lang="zh-CN" altLang="zh-CN" smtClean="0"/>
              <a:t>小</a:t>
            </a:r>
            <a:r>
              <a:rPr lang="zh-CN" altLang="zh-CN"/>
              <a:t>城里一个理发师挂出招牌：“城里所有不自己刮脸的男人都由我给他们刮脸，我也只给这些人刮脸”</a:t>
            </a:r>
            <a:r>
              <a:rPr lang="zh-CN" altLang="zh-CN" smtClean="0"/>
              <a:t>。问题</a:t>
            </a:r>
            <a:r>
              <a:rPr lang="zh-CN" altLang="zh-CN"/>
              <a:t>是：谁给这位理发师刮脸呢？如果他自己刮脸</a:t>
            </a:r>
            <a:r>
              <a:rPr lang="zh-CN" altLang="zh-CN" smtClean="0"/>
              <a:t>，他</a:t>
            </a:r>
            <a:r>
              <a:rPr lang="zh-CN" altLang="zh-CN"/>
              <a:t>就属于自己刮脸的那类人。但是，他的招牌说明他不给这类人刮脸，因此他</a:t>
            </a:r>
            <a:r>
              <a:rPr lang="zh-CN" altLang="zh-CN" smtClean="0"/>
              <a:t>不能自己刮</a:t>
            </a:r>
            <a:r>
              <a:rPr lang="zh-CN" altLang="zh-CN"/>
              <a:t>。如果另外</a:t>
            </a:r>
            <a:r>
              <a:rPr lang="zh-CN" altLang="zh-CN" smtClean="0"/>
              <a:t>一个人给</a:t>
            </a:r>
            <a:r>
              <a:rPr lang="zh-CN" altLang="zh-CN"/>
              <a:t>他刮脸，那他就是不自己刮脸的人。但是，他的招牌说他要给所有这类人刮脸。因此，其他任何人也不能给他刮脸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>
                <a:solidFill>
                  <a:srgbClr val="C00000"/>
                </a:solidFill>
              </a:rPr>
              <a:t>解决</a:t>
            </a:r>
            <a:r>
              <a:rPr lang="zh-CN" altLang="zh-CN" smtClean="0">
                <a:solidFill>
                  <a:srgbClr val="C00000"/>
                </a:solidFill>
              </a:rPr>
              <a:t>理发师</a:t>
            </a:r>
            <a:r>
              <a:rPr lang="zh-CN" altLang="zh-CN">
                <a:solidFill>
                  <a:srgbClr val="C00000"/>
                </a:solidFill>
              </a:rPr>
              <a:t>悖论</a:t>
            </a:r>
            <a:r>
              <a:rPr lang="zh-CN" altLang="zh-CN" smtClean="0">
                <a:solidFill>
                  <a:srgbClr val="C00000"/>
                </a:solidFill>
              </a:rPr>
              <a:t>的唯一</a:t>
            </a:r>
            <a:r>
              <a:rPr lang="zh-CN" altLang="zh-CN">
                <a:solidFill>
                  <a:srgbClr val="C00000"/>
                </a:solidFill>
              </a:rPr>
              <a:t>方法是拒绝集合的</a:t>
            </a:r>
            <a:r>
              <a:rPr lang="zh-CN" altLang="zh-CN" b="1">
                <a:solidFill>
                  <a:srgbClr val="C00000"/>
                </a:solidFill>
              </a:rPr>
              <a:t>指涉自身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同样</a:t>
            </a:r>
            <a:r>
              <a:rPr lang="zh-CN" altLang="zh-CN"/>
              <a:t>，停机问题说明了不存在一个判定一切程序的程序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图灵指出</a:t>
            </a:r>
            <a:r>
              <a:rPr lang="zh-CN" altLang="zh-CN"/>
              <a:t>：“要想总结出一</a:t>
            </a:r>
            <a:r>
              <a:rPr lang="zh-CN" altLang="zh-CN" smtClean="0"/>
              <a:t>套</a:t>
            </a:r>
            <a:r>
              <a:rPr lang="zh-CN" altLang="en-US" smtClean="0"/>
              <a:t>可以</a:t>
            </a:r>
            <a:r>
              <a:rPr lang="zh-CN" altLang="zh-CN" smtClean="0"/>
              <a:t>囊括</a:t>
            </a:r>
            <a:r>
              <a:rPr lang="zh-CN" altLang="zh-CN"/>
              <a:t>一切人类行为的规则，哪怕是有关红绿灯的规则，看来都是不大可能的”。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61561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3.3.1  </a:t>
            </a:r>
            <a:r>
              <a:rPr lang="zh-CN" altLang="en-US" dirty="0" smtClean="0"/>
              <a:t>分</a:t>
            </a:r>
            <a:r>
              <a:rPr lang="zh-CN" altLang="en-US" dirty="0"/>
              <a:t>治法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设</a:t>
            </a:r>
            <a:r>
              <a:rPr lang="en-US" altLang="zh-CN" smtClean="0"/>
              <a:t>X</a:t>
            </a:r>
            <a:r>
              <a:rPr lang="zh-CN" altLang="en-US" smtClean="0"/>
              <a:t>、</a:t>
            </a:r>
            <a:r>
              <a:rPr lang="en-US" altLang="zh-CN" smtClean="0"/>
              <a:t>Y</a:t>
            </a:r>
            <a:r>
              <a:rPr lang="zh-CN" altLang="en-US" smtClean="0"/>
              <a:t>是两个</a:t>
            </a:r>
            <a:r>
              <a:rPr lang="en-US" altLang="zh-CN" smtClean="0"/>
              <a:t>n</a:t>
            </a:r>
            <a:r>
              <a:rPr lang="zh-CN" altLang="en-US" smtClean="0"/>
              <a:t>位的二进制整数，用</a:t>
            </a:r>
            <a:r>
              <a:rPr lang="zh-CN" altLang="en-US"/>
              <a:t>分治法</a:t>
            </a:r>
            <a:r>
              <a:rPr lang="zh-CN" altLang="en-US" smtClean="0"/>
              <a:t>求</a:t>
            </a:r>
            <a:r>
              <a:rPr lang="en-US" altLang="zh-CN" smtClean="0"/>
              <a:t>X*Y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en-US"/>
              <a:t>分治</a:t>
            </a:r>
            <a:r>
              <a:rPr lang="zh-CN" altLang="en-US" smtClean="0"/>
              <a:t>法思路：</a:t>
            </a:r>
            <a:endParaRPr lang="en-US" altLang="zh-CN" smtClean="0"/>
          </a:p>
          <a:p>
            <a:pPr lvl="2"/>
            <a:r>
              <a:rPr lang="zh-CN" altLang="en-US" smtClean="0"/>
              <a:t>如果将每个</a:t>
            </a:r>
            <a:r>
              <a:rPr lang="en-US" altLang="zh-CN" smtClean="0"/>
              <a:t>n</a:t>
            </a:r>
            <a:r>
              <a:rPr lang="zh-CN" altLang="en-US" smtClean="0"/>
              <a:t>（</a:t>
            </a:r>
            <a:r>
              <a:rPr lang="en-US" altLang="zh-CN" smtClean="0"/>
              <a:t>n=2^k</a:t>
            </a:r>
            <a:r>
              <a:rPr lang="zh-CN" altLang="en-US" smtClean="0"/>
              <a:t>）位的二进制整数分为</a:t>
            </a:r>
            <a:r>
              <a:rPr lang="en-US" altLang="zh-CN" smtClean="0"/>
              <a:t>2</a:t>
            </a:r>
            <a:r>
              <a:rPr lang="zh-CN" altLang="en-US" smtClean="0"/>
              <a:t>段，每段的长度为</a:t>
            </a:r>
            <a:r>
              <a:rPr lang="en-US" altLang="zh-CN" smtClean="0"/>
              <a:t>n/2</a:t>
            </a:r>
            <a:r>
              <a:rPr lang="zh-CN" altLang="en-US" smtClean="0"/>
              <a:t>位，则：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en-US" altLang="zh-CN" smtClean="0"/>
              <a:t>X=                                       </a:t>
            </a:r>
            <a:r>
              <a:rPr lang="zh-CN" altLang="en-US" smtClean="0"/>
              <a:t>；</a:t>
            </a:r>
            <a:r>
              <a:rPr lang="en-US" altLang="zh-CN" smtClean="0"/>
              <a:t>   Y=</a:t>
            </a:r>
          </a:p>
          <a:p>
            <a:pPr lvl="2"/>
            <a:endParaRPr lang="en-US" altLang="zh-CN"/>
          </a:p>
          <a:p>
            <a:pPr lvl="2"/>
            <a:r>
              <a:rPr lang="en-US" altLang="zh-CN" smtClean="0"/>
              <a:t>X=A*2^(n/2) + B                   </a:t>
            </a:r>
            <a:r>
              <a:rPr lang="zh-CN" altLang="en-US" smtClean="0"/>
              <a:t>；</a:t>
            </a:r>
            <a:r>
              <a:rPr lang="en-US" altLang="zh-CN" smtClean="0"/>
              <a:t>Y=C*2</a:t>
            </a:r>
            <a:r>
              <a:rPr lang="en-US" altLang="zh-CN"/>
              <a:t>^(n/2) + </a:t>
            </a:r>
            <a:r>
              <a:rPr lang="en-US" altLang="zh-CN" smtClean="0"/>
              <a:t>D</a:t>
            </a:r>
          </a:p>
          <a:p>
            <a:pPr lvl="2"/>
            <a:r>
              <a:rPr lang="en-US" altLang="zh-CN" smtClean="0"/>
              <a:t>X*Y=</a:t>
            </a:r>
            <a:r>
              <a:rPr lang="zh-CN" altLang="en-US" smtClean="0"/>
              <a:t>（</a:t>
            </a:r>
            <a:r>
              <a:rPr lang="en-US" altLang="zh-CN" smtClean="0"/>
              <a:t>A*2^(n/2)+B</a:t>
            </a:r>
            <a:r>
              <a:rPr lang="zh-CN" altLang="en-US" smtClean="0"/>
              <a:t>）</a:t>
            </a:r>
            <a:r>
              <a:rPr lang="en-US" altLang="zh-CN" smtClean="0"/>
              <a:t>*</a:t>
            </a:r>
            <a:r>
              <a:rPr lang="zh-CN" altLang="en-US"/>
              <a:t> </a:t>
            </a:r>
            <a:r>
              <a:rPr lang="zh-CN" altLang="en-US" smtClean="0"/>
              <a:t>（</a:t>
            </a:r>
            <a:r>
              <a:rPr lang="en-US" altLang="zh-CN" smtClean="0"/>
              <a:t>C*2^(n/2)+D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2"/>
            <a:r>
              <a:rPr lang="en-US" altLang="zh-CN" smtClean="0"/>
              <a:t>=A*C*2^n+</a:t>
            </a:r>
            <a:r>
              <a:rPr lang="zh-CN" altLang="en-US" smtClean="0"/>
              <a:t>（</a:t>
            </a:r>
            <a:r>
              <a:rPr lang="en-US" altLang="zh-CN" smtClean="0"/>
              <a:t>A*D+C*B</a:t>
            </a:r>
            <a:r>
              <a:rPr lang="zh-CN" altLang="en-US" smtClean="0"/>
              <a:t>）</a:t>
            </a:r>
            <a:r>
              <a:rPr lang="en-US" altLang="zh-CN" smtClean="0"/>
              <a:t>*2</a:t>
            </a:r>
            <a:r>
              <a:rPr lang="en-US" altLang="zh-CN"/>
              <a:t>^(n/2</a:t>
            </a:r>
            <a:r>
              <a:rPr lang="en-US" altLang="zh-CN" smtClean="0"/>
              <a:t>)+BD</a:t>
            </a:r>
          </a:p>
          <a:p>
            <a:pPr lvl="2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64256876"/>
              </p:ext>
            </p:extLst>
          </p:nvPr>
        </p:nvGraphicFramePr>
        <p:xfrm>
          <a:off x="1626567" y="2073975"/>
          <a:ext cx="2339371" cy="796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2935"/>
                <a:gridCol w="1266436"/>
              </a:tblGrid>
              <a:tr h="398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n/2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n/2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98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sz="20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24552868"/>
              </p:ext>
            </p:extLst>
          </p:nvPr>
        </p:nvGraphicFramePr>
        <p:xfrm>
          <a:off x="5128362" y="2066880"/>
          <a:ext cx="2339371" cy="796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2935"/>
                <a:gridCol w="1266436"/>
              </a:tblGrid>
              <a:tr h="398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n/2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n/2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98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sz="20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048115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汉诺塔</a:t>
            </a:r>
            <a:r>
              <a:rPr lang="zh-CN" altLang="zh-CN" b="1"/>
              <a:t>问题——现实中难以计算的问题</a:t>
            </a:r>
            <a:endParaRPr lang="zh-CN" altLang="zh-CN"/>
          </a:p>
          <a:p>
            <a:pPr lvl="2"/>
            <a:endParaRPr lang="en-US" altLang="zh-CN" sz="1000" smtClean="0"/>
          </a:p>
          <a:p>
            <a:pPr lvl="2"/>
            <a:r>
              <a:rPr lang="zh-CN" altLang="zh-CN" smtClean="0"/>
              <a:t>印度教</a:t>
            </a:r>
            <a:r>
              <a:rPr lang="zh-CN" altLang="zh-CN"/>
              <a:t>天神汉诺（</a:t>
            </a:r>
            <a:r>
              <a:rPr lang="en-US" altLang="zh-CN"/>
              <a:t>Hanoi</a:t>
            </a:r>
            <a:r>
              <a:rPr lang="zh-CN" altLang="zh-CN" smtClean="0"/>
              <a:t>）创造</a:t>
            </a:r>
            <a:r>
              <a:rPr lang="zh-CN" altLang="zh-CN"/>
              <a:t>地球时，建了一座神庙，</a:t>
            </a:r>
            <a:r>
              <a:rPr lang="zh-CN" altLang="zh-CN" smtClean="0"/>
              <a:t>神庙竖</a:t>
            </a:r>
            <a:r>
              <a:rPr lang="zh-CN" altLang="zh-CN"/>
              <a:t>有三</a:t>
            </a:r>
            <a:r>
              <a:rPr lang="zh-CN" altLang="zh-CN" smtClean="0"/>
              <a:t>根柱</a:t>
            </a:r>
            <a:r>
              <a:rPr lang="zh-CN" altLang="zh-CN"/>
              <a:t>子，柱子由一个铜座支撑。汉诺将</a:t>
            </a:r>
            <a:r>
              <a:rPr lang="en-US" altLang="zh-CN"/>
              <a:t>64</a:t>
            </a:r>
            <a:r>
              <a:rPr lang="zh-CN" altLang="zh-CN"/>
              <a:t>个直径大小不一</a:t>
            </a:r>
            <a:r>
              <a:rPr lang="zh-CN" altLang="zh-CN" smtClean="0"/>
              <a:t>的盘子</a:t>
            </a:r>
            <a:r>
              <a:rPr lang="zh-CN" altLang="zh-CN"/>
              <a:t>，按照从大到小的顺序依次套放在第一根柱子上，形成一</a:t>
            </a:r>
            <a:r>
              <a:rPr lang="zh-CN" altLang="zh-CN" smtClean="0"/>
              <a:t>座汉诺塔。天神让僧侣们</a:t>
            </a:r>
            <a:r>
              <a:rPr lang="zh-CN" altLang="zh-CN"/>
              <a:t>将第一根柱子上的</a:t>
            </a:r>
            <a:r>
              <a:rPr lang="en-US" altLang="zh-CN"/>
              <a:t>64</a:t>
            </a:r>
            <a:r>
              <a:rPr lang="zh-CN" altLang="zh-CN"/>
              <a:t>个盘子借助第二根柱子，全部移到第三根柱子上，即将整个塔迁移，同时定下了三条规则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3"/>
            <a:r>
              <a:rPr lang="zh-CN" altLang="zh-CN" smtClean="0"/>
              <a:t>一</a:t>
            </a:r>
            <a:r>
              <a:rPr lang="zh-CN" altLang="zh-CN"/>
              <a:t>是每次只能移动一个盘子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3"/>
            <a:r>
              <a:rPr lang="zh-CN" altLang="zh-CN" smtClean="0"/>
              <a:t>二</a:t>
            </a:r>
            <a:r>
              <a:rPr lang="zh-CN" altLang="zh-CN"/>
              <a:t>是盘子只能在三根柱子上来回移动，不能放在他处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3"/>
            <a:r>
              <a:rPr lang="zh-CN" altLang="zh-CN" smtClean="0"/>
              <a:t>三</a:t>
            </a:r>
            <a:r>
              <a:rPr lang="zh-CN" altLang="zh-CN"/>
              <a:t>是在移动过程中，三根柱子上的盘子必须始终保持大盘在下，小盘在上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汉诺塔全部</a:t>
            </a:r>
            <a:r>
              <a:rPr lang="zh-CN" altLang="zh-CN"/>
              <a:t>可能的状态数为</a:t>
            </a:r>
            <a:r>
              <a:rPr lang="en-US" altLang="zh-CN"/>
              <a:t>3</a:t>
            </a:r>
            <a:r>
              <a:rPr lang="en-US" altLang="zh-CN" baseline="30000"/>
              <a:t>n</a:t>
            </a:r>
            <a:r>
              <a:rPr lang="zh-CN" altLang="zh-CN"/>
              <a:t>个（</a:t>
            </a:r>
            <a:r>
              <a:rPr lang="en-US" altLang="zh-CN"/>
              <a:t>n=</a:t>
            </a:r>
            <a:r>
              <a:rPr lang="zh-CN" altLang="zh-CN"/>
              <a:t>盘子数），最佳搬动次数为</a:t>
            </a:r>
            <a:r>
              <a:rPr lang="zh-CN" altLang="zh-CN" smtClean="0"/>
              <a:t>：</a:t>
            </a:r>
            <a:r>
              <a:rPr lang="en-US" altLang="zh-CN" smtClean="0"/>
              <a:t>2</a:t>
            </a:r>
            <a:r>
              <a:rPr lang="en-US" altLang="zh-CN" baseline="30000" smtClean="0"/>
              <a:t>n</a:t>
            </a:r>
            <a:r>
              <a:rPr lang="en-US" altLang="zh-CN" smtClean="0"/>
              <a:t>-1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【</a:t>
            </a:r>
            <a:r>
              <a:rPr lang="zh-CN" altLang="zh-CN"/>
              <a:t>例</a:t>
            </a:r>
            <a:r>
              <a:rPr lang="en-US" altLang="zh-CN"/>
              <a:t>3-23</a:t>
            </a:r>
            <a:r>
              <a:rPr lang="zh-CN" altLang="zh-CN" smtClean="0"/>
              <a:t>】</a:t>
            </a:r>
            <a:r>
              <a:rPr lang="en-US" altLang="zh-CN" smtClean="0"/>
              <a:t>3</a:t>
            </a:r>
            <a:r>
              <a:rPr lang="zh-CN" altLang="zh-CN"/>
              <a:t>个</a:t>
            </a:r>
            <a:r>
              <a:rPr lang="zh-CN" altLang="zh-CN" smtClean="0"/>
              <a:t>盘子汉诺塔</a:t>
            </a:r>
            <a:r>
              <a:rPr lang="zh-CN" altLang="zh-CN"/>
              <a:t>问题解决过程如</a:t>
            </a:r>
            <a:r>
              <a:rPr lang="zh-CN" altLang="zh-CN" smtClean="0"/>
              <a:t>图所</a:t>
            </a:r>
            <a:r>
              <a:rPr lang="zh-CN" altLang="zh-CN"/>
              <a:t>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algn="just">
              <a:spcAft>
                <a:spcPts val="0"/>
              </a:spcAft>
            </a:pPr>
            <a:r>
              <a:rPr lang="en-US" altLang="zh-CN" sz="2400" kern="0">
                <a:latin typeface="微软雅黑" panose="020B0503020204020204" pitchFamily="34" charset="-122"/>
              </a:rPr>
              <a:t>3</a:t>
            </a:r>
            <a:r>
              <a:rPr lang="zh-CN" altLang="zh-CN" sz="2400" kern="0">
                <a:latin typeface="微软雅黑" panose="020B0503020204020204" pitchFamily="34" charset="-122"/>
              </a:rPr>
              <a:t>个盘子的最佳搬移次数为：</a:t>
            </a:r>
            <a:r>
              <a:rPr lang="en-US" altLang="zh-CN" sz="2400" kern="0">
                <a:latin typeface="微软雅黑" panose="020B0503020204020204" pitchFamily="34" charset="-122"/>
              </a:rPr>
              <a:t>2</a:t>
            </a:r>
            <a:r>
              <a:rPr lang="en-US" altLang="zh-CN" sz="2400" kern="0" baseline="30000">
                <a:latin typeface="微软雅黑" panose="020B0503020204020204" pitchFamily="34" charset="-122"/>
              </a:rPr>
              <a:t>3</a:t>
            </a:r>
            <a:r>
              <a:rPr lang="en-US" altLang="zh-CN" sz="2400" kern="0">
                <a:latin typeface="微软雅黑" panose="020B0503020204020204" pitchFamily="34" charset="-122"/>
              </a:rPr>
              <a:t>-1=7</a:t>
            </a:r>
            <a:r>
              <a:rPr lang="zh-CN" altLang="zh-CN" sz="2400" kern="0">
                <a:latin typeface="微软雅黑" panose="020B0503020204020204" pitchFamily="34" charset="-122"/>
              </a:rPr>
              <a:t>；</a:t>
            </a:r>
            <a:endParaRPr lang="en-US" altLang="zh-CN" sz="2400" kern="0">
              <a:latin typeface="微软雅黑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0" smtClean="0">
                <a:latin typeface="微软雅黑" panose="020B0503020204020204" pitchFamily="34" charset="-122"/>
              </a:rPr>
              <a:t>64</a:t>
            </a:r>
            <a:r>
              <a:rPr lang="zh-CN" altLang="zh-CN" sz="2400" kern="0">
                <a:latin typeface="微软雅黑" panose="020B0503020204020204" pitchFamily="34" charset="-122"/>
              </a:rPr>
              <a:t>个盘子时，最佳移动盘子次数为：</a:t>
            </a:r>
            <a:endParaRPr lang="en-US" altLang="zh-CN" sz="2400" kern="0">
              <a:latin typeface="微软雅黑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0">
                <a:latin typeface="微软雅黑" panose="020B0503020204020204" pitchFamily="34" charset="-122"/>
              </a:rPr>
              <a:t>2</a:t>
            </a:r>
            <a:r>
              <a:rPr lang="en-US" altLang="zh-CN" sz="2400" kern="0" baseline="30000">
                <a:latin typeface="微软雅黑" panose="020B0503020204020204" pitchFamily="34" charset="-122"/>
              </a:rPr>
              <a:t>64</a:t>
            </a:r>
            <a:r>
              <a:rPr lang="en-US" altLang="zh-CN" sz="2400" kern="0">
                <a:latin typeface="微软雅黑" panose="020B0503020204020204" pitchFamily="34" charset="-122"/>
              </a:rPr>
              <a:t>-1=18 446 744 073 709 551 615</a:t>
            </a:r>
            <a:r>
              <a:rPr lang="zh-CN" altLang="zh-CN" sz="2400" kern="0">
                <a:latin typeface="微软雅黑" panose="020B0503020204020204" pitchFamily="34" charset="-122"/>
              </a:rPr>
              <a:t>。</a:t>
            </a:r>
            <a:endParaRPr lang="en-US" altLang="zh-CN" sz="2400" kern="0">
              <a:latin typeface="微软雅黑" panose="020B0503020204020204" pitchFamily="34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400" kern="0">
                <a:latin typeface="微软雅黑" panose="020B0503020204020204" pitchFamily="34" charset="-122"/>
              </a:rPr>
              <a:t>假设僧侣们移动一次盘子需要</a:t>
            </a:r>
            <a:r>
              <a:rPr lang="en-US" altLang="zh-CN" sz="2400" kern="0">
                <a:latin typeface="微软雅黑" panose="020B0503020204020204" pitchFamily="34" charset="-122"/>
              </a:rPr>
              <a:t>1</a:t>
            </a:r>
            <a:r>
              <a:rPr lang="zh-CN" altLang="zh-CN" sz="2400" kern="0">
                <a:latin typeface="微软雅黑" panose="020B0503020204020204" pitchFamily="34" charset="-122"/>
              </a:rPr>
              <a:t>秒钟，</a:t>
            </a:r>
            <a:r>
              <a:rPr lang="zh-CN" altLang="zh-CN" sz="2400" kern="0" smtClean="0">
                <a:latin typeface="微软雅黑" panose="020B0503020204020204" pitchFamily="34" charset="-122"/>
              </a:rPr>
              <a:t>僧侣们不停来回</a:t>
            </a:r>
            <a:r>
              <a:rPr lang="zh-CN" altLang="zh-CN" sz="2400" kern="0">
                <a:latin typeface="微软雅黑" panose="020B0503020204020204" pitchFamily="34" charset="-122"/>
              </a:rPr>
              <a:t>搬动</a:t>
            </a:r>
            <a:r>
              <a:rPr lang="zh-CN" altLang="zh-CN" sz="2400" kern="0" smtClean="0">
                <a:latin typeface="微软雅黑" panose="020B0503020204020204" pitchFamily="34" charset="-122"/>
              </a:rPr>
              <a:t>，需要</a:t>
            </a:r>
            <a:r>
              <a:rPr lang="zh-CN" altLang="zh-CN" sz="2400" kern="0">
                <a:latin typeface="微软雅黑" panose="020B0503020204020204" pitchFamily="34" charset="-122"/>
              </a:rPr>
              <a:t>大约</a:t>
            </a:r>
            <a:r>
              <a:rPr lang="en-US" altLang="zh-CN" sz="2400" kern="0">
                <a:latin typeface="微软雅黑" panose="020B0503020204020204" pitchFamily="34" charset="-122"/>
              </a:rPr>
              <a:t>5 849</a:t>
            </a:r>
            <a:r>
              <a:rPr lang="zh-CN" altLang="zh-CN" sz="2400" kern="0">
                <a:latin typeface="微软雅黑" panose="020B0503020204020204" pitchFamily="34" charset="-122"/>
              </a:rPr>
              <a:t>亿年的时间</a:t>
            </a:r>
            <a:r>
              <a:rPr lang="zh-CN" altLang="zh-CN" sz="2400" kern="0" smtClean="0">
                <a:latin typeface="微软雅黑" panose="020B0503020204020204" pitchFamily="34" charset="-122"/>
              </a:rPr>
              <a:t>。</a:t>
            </a:r>
            <a:r>
              <a:rPr lang="en-US" altLang="zh-CN" smtClean="0"/>
              <a:t>       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5" descr="http://img3.imgtn.bdimg.com/it/u=4012330607,241658198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http://img3.imgtn.bdimg.com/it/u=4012330607,241658198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9" descr="http://img3.imgtn.bdimg.com/it/u=4012330607,2416581986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979" y="3466213"/>
            <a:ext cx="4552881" cy="21633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588849" y="2559604"/>
            <a:ext cx="4918130" cy="316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549066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密码</a:t>
            </a:r>
            <a:r>
              <a:rPr lang="zh-CN" altLang="zh-CN" b="1"/>
              <a:t>组合爆炸问题——现实中难以计算的问题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笛</a:t>
            </a:r>
            <a:r>
              <a:rPr lang="zh-CN" altLang="zh-CN"/>
              <a:t>卡尔乘积</a:t>
            </a:r>
            <a:r>
              <a:rPr lang="zh-CN" altLang="zh-CN" smtClean="0"/>
              <a:t>规则</a:t>
            </a:r>
            <a:r>
              <a:rPr lang="zh-CN" altLang="en-US" smtClean="0"/>
              <a:t>：</a:t>
            </a:r>
            <a:r>
              <a:rPr lang="zh-CN" altLang="zh-CN" smtClean="0"/>
              <a:t>当</a:t>
            </a:r>
            <a:r>
              <a:rPr lang="en-US" altLang="zh-CN"/>
              <a:t>2</a:t>
            </a:r>
            <a:r>
              <a:rPr lang="zh-CN" altLang="zh-CN"/>
              <a:t>个元素和</a:t>
            </a:r>
            <a:r>
              <a:rPr lang="en-US" altLang="zh-CN"/>
              <a:t>2</a:t>
            </a:r>
            <a:r>
              <a:rPr lang="zh-CN" altLang="zh-CN"/>
              <a:t>种</a:t>
            </a:r>
            <a:r>
              <a:rPr lang="zh-CN" altLang="zh-CN" smtClean="0"/>
              <a:t>状态有</a:t>
            </a:r>
            <a:r>
              <a:rPr lang="zh-CN" altLang="zh-CN"/>
              <a:t>相互作用时，会有</a:t>
            </a:r>
            <a:r>
              <a:rPr lang="en-US" altLang="zh-CN"/>
              <a:t>4</a:t>
            </a:r>
            <a:r>
              <a:rPr lang="zh-CN" altLang="zh-CN"/>
              <a:t>种不同组合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二进制</a:t>
            </a:r>
            <a:r>
              <a:rPr lang="zh-CN" altLang="zh-CN"/>
              <a:t>有</a:t>
            </a:r>
            <a:r>
              <a:rPr lang="en-US" altLang="zh-CN"/>
              <a:t>2</a:t>
            </a:r>
            <a:r>
              <a:rPr lang="zh-CN" altLang="zh-CN"/>
              <a:t>个元素（</a:t>
            </a:r>
            <a:r>
              <a:rPr lang="en-US" altLang="zh-CN"/>
              <a:t>0</a:t>
            </a:r>
            <a:r>
              <a:rPr lang="zh-CN" altLang="zh-CN"/>
              <a:t>和</a:t>
            </a:r>
            <a:r>
              <a:rPr lang="en-US" altLang="zh-CN"/>
              <a:t>1</a:t>
            </a:r>
            <a:r>
              <a:rPr lang="zh-CN" altLang="zh-CN"/>
              <a:t>），</a:t>
            </a:r>
            <a:r>
              <a:rPr lang="zh-CN" altLang="zh-CN" smtClean="0"/>
              <a:t>如果用</a:t>
            </a:r>
            <a:r>
              <a:rPr lang="en-US" altLang="zh-CN"/>
              <a:t>2</a:t>
            </a:r>
            <a:r>
              <a:rPr lang="zh-CN" altLang="zh-CN"/>
              <a:t>位二进制数，则有</a:t>
            </a:r>
            <a:r>
              <a:rPr lang="en-US" altLang="zh-CN"/>
              <a:t>2</a:t>
            </a:r>
            <a:r>
              <a:rPr lang="en-US" altLang="zh-CN" baseline="30000"/>
              <a:t>2</a:t>
            </a:r>
            <a:r>
              <a:rPr lang="en-US" altLang="zh-CN"/>
              <a:t>=4</a:t>
            </a:r>
            <a:r>
              <a:rPr lang="zh-CN" altLang="zh-CN"/>
              <a:t>种组合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</a:t>
            </a:r>
            <a:r>
              <a:rPr lang="zh-CN" altLang="zh-CN" smtClean="0"/>
              <a:t>密码问题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用</a:t>
            </a:r>
            <a:r>
              <a:rPr lang="en-US" altLang="zh-CN" smtClean="0"/>
              <a:t>0</a:t>
            </a:r>
            <a:r>
              <a:rPr lang="zh-CN" altLang="en-US" smtClean="0"/>
              <a:t>～</a:t>
            </a:r>
            <a:r>
              <a:rPr lang="en-US" altLang="zh-CN" smtClean="0"/>
              <a:t>9</a:t>
            </a:r>
            <a:r>
              <a:rPr lang="zh-CN" altLang="zh-CN"/>
              <a:t>十个数字</a:t>
            </a:r>
            <a:r>
              <a:rPr lang="zh-CN" altLang="zh-CN" smtClean="0"/>
              <a:t>，用</a:t>
            </a:r>
            <a:r>
              <a:rPr lang="en-US" altLang="zh-CN"/>
              <a:t>6</a:t>
            </a:r>
            <a:r>
              <a:rPr lang="zh-CN" altLang="zh-CN"/>
              <a:t>位密码</a:t>
            </a:r>
            <a:r>
              <a:rPr lang="zh-CN" altLang="zh-CN" smtClean="0"/>
              <a:t>，有</a:t>
            </a:r>
            <a:r>
              <a:rPr lang="zh-CN" altLang="zh-CN"/>
              <a:t>：</a:t>
            </a:r>
            <a:r>
              <a:rPr lang="en-US" altLang="zh-CN"/>
              <a:t>10</a:t>
            </a:r>
            <a:r>
              <a:rPr lang="en-US" altLang="zh-CN" baseline="30000"/>
              <a:t>6</a:t>
            </a:r>
            <a:r>
              <a:rPr lang="en-US" altLang="zh-CN"/>
              <a:t>=1 000 000</a:t>
            </a:r>
            <a:r>
              <a:rPr lang="zh-CN" altLang="zh-CN"/>
              <a:t>种密码组合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用</a:t>
            </a:r>
            <a:r>
              <a:rPr lang="en-US" altLang="zh-CN" smtClean="0"/>
              <a:t>0</a:t>
            </a:r>
            <a:r>
              <a:rPr lang="zh-CN" altLang="en-US" smtClean="0"/>
              <a:t>～</a:t>
            </a:r>
            <a:r>
              <a:rPr lang="en-US" altLang="zh-CN" smtClean="0"/>
              <a:t>9</a:t>
            </a:r>
            <a:r>
              <a:rPr lang="zh-CN" altLang="zh-CN"/>
              <a:t>十个数字和</a:t>
            </a:r>
            <a:r>
              <a:rPr lang="en-US" altLang="zh-CN"/>
              <a:t>26</a:t>
            </a:r>
            <a:r>
              <a:rPr lang="zh-CN" altLang="zh-CN" smtClean="0"/>
              <a:t>个字母，</a:t>
            </a:r>
            <a:r>
              <a:rPr lang="en-US" altLang="zh-CN" smtClean="0"/>
              <a:t>6</a:t>
            </a:r>
            <a:r>
              <a:rPr lang="zh-CN" altLang="zh-CN"/>
              <a:t>位</a:t>
            </a:r>
            <a:r>
              <a:rPr lang="zh-CN" altLang="zh-CN" smtClean="0"/>
              <a:t>密码有</a:t>
            </a:r>
            <a:r>
              <a:rPr lang="zh-CN" altLang="zh-CN"/>
              <a:t>：（</a:t>
            </a:r>
            <a:r>
              <a:rPr lang="en-US" altLang="zh-CN"/>
              <a:t>10+26</a:t>
            </a:r>
            <a:r>
              <a:rPr lang="zh-CN" altLang="zh-CN"/>
              <a:t>）</a:t>
            </a:r>
            <a:r>
              <a:rPr lang="en-US" altLang="zh-CN" baseline="30000"/>
              <a:t>6</a:t>
            </a:r>
            <a:r>
              <a:rPr lang="en-US" altLang="zh-CN"/>
              <a:t>=2 176 782 336</a:t>
            </a:r>
            <a:r>
              <a:rPr lang="zh-CN" altLang="zh-CN" smtClean="0"/>
              <a:t>种组合；</a:t>
            </a:r>
            <a:endParaRPr lang="en-US" altLang="zh-CN" smtClean="0"/>
          </a:p>
          <a:p>
            <a:pPr lvl="2"/>
            <a:r>
              <a:rPr lang="zh-CN" altLang="zh-CN" smtClean="0"/>
              <a:t>如果不断</a:t>
            </a:r>
            <a:r>
              <a:rPr lang="zh-CN" altLang="zh-CN"/>
              <a:t>增加密码的位数</a:t>
            </a:r>
            <a:r>
              <a:rPr lang="zh-CN" altLang="zh-CN" smtClean="0"/>
              <a:t>，计算机将遇到</a:t>
            </a:r>
            <a:r>
              <a:rPr lang="zh-CN" altLang="en-US" smtClean="0"/>
              <a:t>“</a:t>
            </a:r>
            <a:r>
              <a:rPr lang="zh-CN" altLang="zh-CN" b="1">
                <a:solidFill>
                  <a:srgbClr val="C00000"/>
                </a:solidFill>
              </a:rPr>
              <a:t>组合爆炸</a:t>
            </a:r>
            <a:r>
              <a:rPr lang="zh-CN" altLang="en-US" smtClean="0"/>
              <a:t>”</a:t>
            </a:r>
            <a:r>
              <a:rPr lang="zh-CN" altLang="zh-CN" smtClean="0"/>
              <a:t>问题。</a:t>
            </a:r>
            <a:endParaRPr lang="en-US" altLang="zh-CN" smtClean="0"/>
          </a:p>
          <a:p>
            <a:pPr lvl="2"/>
            <a:r>
              <a:rPr lang="zh-CN" altLang="zh-CN" smtClean="0"/>
              <a:t>对于</a:t>
            </a:r>
            <a:r>
              <a:rPr lang="zh-CN" altLang="zh-CN"/>
              <a:t>指数</a:t>
            </a:r>
            <a:r>
              <a:rPr lang="zh-CN" altLang="zh-CN" smtClean="0"/>
              <a:t>级的</a:t>
            </a:r>
            <a:r>
              <a:rPr lang="zh-CN" altLang="en-US"/>
              <a:t>“</a:t>
            </a:r>
            <a:r>
              <a:rPr lang="zh-CN" altLang="zh-CN"/>
              <a:t>组合爆炸</a:t>
            </a:r>
            <a:r>
              <a:rPr lang="zh-CN" altLang="en-US"/>
              <a:t>”</a:t>
            </a:r>
            <a:r>
              <a:rPr lang="zh-CN" altLang="zh-CN"/>
              <a:t>问题，计算机无法进行处理。</a:t>
            </a:r>
            <a:endParaRPr lang="en-US" altLang="zh-CN"/>
          </a:p>
          <a:p>
            <a:pPr lvl="2"/>
            <a:endParaRPr lang="zh-CN" altLang="zh-CN"/>
          </a:p>
          <a:p>
            <a:pPr lvl="1"/>
            <a:r>
              <a:rPr lang="zh-CN" altLang="zh-CN" smtClean="0"/>
              <a:t>组合爆炸</a:t>
            </a:r>
            <a:r>
              <a:rPr lang="zh-CN" altLang="zh-CN"/>
              <a:t>问题体现了时间的复杂性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即使</a:t>
            </a:r>
            <a:r>
              <a:rPr lang="zh-CN" altLang="zh-CN"/>
              <a:t>是可计算的问题，也要考虑计算量是否超过了</a:t>
            </a:r>
            <a:r>
              <a:rPr lang="zh-CN" altLang="zh-CN" smtClean="0"/>
              <a:t>目前的</a:t>
            </a:r>
            <a:r>
              <a:rPr lang="zh-CN" altLang="zh-CN"/>
              <a:t>计算能力。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en-US" altLang="zh-CN" b="1" smtClean="0"/>
              <a:t>P</a:t>
            </a:r>
            <a:r>
              <a:rPr lang="zh-CN" altLang="zh-CN" b="1"/>
              <a:t>与</a:t>
            </a:r>
            <a:r>
              <a:rPr lang="en-US" altLang="zh-CN" b="1"/>
              <a:t>NP</a:t>
            </a:r>
            <a:r>
              <a:rPr lang="zh-CN" altLang="zh-CN" b="1"/>
              <a:t>问题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</a:t>
            </a:r>
            <a:r>
              <a:rPr lang="en-US" altLang="zh-CN"/>
              <a:t>P</a:t>
            </a:r>
            <a:r>
              <a:rPr lang="zh-CN" altLang="zh-CN" sz="1800" smtClean="0"/>
              <a:t>（多项式</a:t>
            </a:r>
            <a:r>
              <a:rPr lang="zh-CN" altLang="zh-CN" sz="1800"/>
              <a:t>）</a:t>
            </a:r>
            <a:r>
              <a:rPr lang="zh-CN" altLang="zh-CN"/>
              <a:t>类问题</a:t>
            </a:r>
          </a:p>
          <a:p>
            <a:pPr lvl="1"/>
            <a:r>
              <a:rPr lang="zh-CN" altLang="zh-CN" smtClean="0"/>
              <a:t>指</a:t>
            </a:r>
            <a:r>
              <a:rPr lang="zh-CN" altLang="zh-CN">
                <a:solidFill>
                  <a:srgbClr val="C00000"/>
                </a:solidFill>
              </a:rPr>
              <a:t>算法能在多项式时间内能</a:t>
            </a:r>
            <a:r>
              <a:rPr lang="zh-CN" altLang="zh-CN" b="1">
                <a:solidFill>
                  <a:srgbClr val="C00000"/>
                </a:solidFill>
              </a:rPr>
              <a:t>找到答案</a:t>
            </a:r>
            <a:r>
              <a:rPr lang="zh-CN" altLang="zh-CN">
                <a:solidFill>
                  <a:srgbClr val="C00000"/>
                </a:solidFill>
              </a:rPr>
              <a:t>的</a:t>
            </a:r>
            <a:r>
              <a:rPr lang="zh-CN" altLang="zh-CN" smtClean="0">
                <a:solidFill>
                  <a:srgbClr val="C00000"/>
                </a:solidFill>
              </a:rPr>
              <a:t>问题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P</a:t>
            </a:r>
            <a:r>
              <a:rPr lang="zh-CN" altLang="zh-CN"/>
              <a:t>类</a:t>
            </a:r>
            <a:r>
              <a:rPr lang="zh-CN" altLang="zh-CN" smtClean="0"/>
              <a:t>问题如</a:t>
            </a:r>
            <a:r>
              <a:rPr lang="zh-CN" altLang="en-US" smtClean="0"/>
              <a:t>：</a:t>
            </a:r>
            <a:r>
              <a:rPr lang="zh-CN" altLang="zh-CN" smtClean="0"/>
              <a:t>计算</a:t>
            </a:r>
            <a:r>
              <a:rPr lang="zh-CN" altLang="zh-CN"/>
              <a:t>最大公约数、排序问题等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大部分</a:t>
            </a:r>
            <a:r>
              <a:rPr lang="en-US" altLang="zh-CN"/>
              <a:t>P</a:t>
            </a:r>
            <a:r>
              <a:rPr lang="zh-CN" altLang="zh-CN"/>
              <a:t>类问题容易处理，但不是所有</a:t>
            </a:r>
            <a:r>
              <a:rPr lang="en-US" altLang="zh-CN"/>
              <a:t>P</a:t>
            </a:r>
            <a:r>
              <a:rPr lang="zh-CN" altLang="zh-CN"/>
              <a:t>类问题都容易处理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【</a:t>
            </a:r>
            <a:r>
              <a:rPr lang="zh-CN" altLang="zh-CN" smtClean="0"/>
              <a:t>例如</a:t>
            </a:r>
            <a:r>
              <a:rPr lang="en-US" altLang="zh-CN" smtClean="0"/>
              <a:t>】</a:t>
            </a:r>
            <a:r>
              <a:rPr lang="zh-CN" altLang="zh-CN" smtClean="0"/>
              <a:t>时间</a:t>
            </a:r>
            <a:r>
              <a:rPr lang="zh-CN" altLang="zh-CN"/>
              <a:t>复杂度为</a:t>
            </a:r>
            <a:r>
              <a:rPr lang="en-US" altLang="zh-CN"/>
              <a:t>n</a:t>
            </a:r>
            <a:r>
              <a:rPr lang="en-US" altLang="zh-CN" baseline="30000"/>
              <a:t>1000</a:t>
            </a:r>
            <a:r>
              <a:rPr lang="zh-CN" altLang="zh-CN"/>
              <a:t>的问题属于</a:t>
            </a:r>
            <a:r>
              <a:rPr lang="en-US" altLang="zh-CN"/>
              <a:t>P</a:t>
            </a:r>
            <a:r>
              <a:rPr lang="zh-CN" altLang="zh-CN"/>
              <a:t>类</a:t>
            </a:r>
            <a:r>
              <a:rPr lang="zh-CN" altLang="zh-CN" smtClean="0"/>
              <a:t>问题，</a:t>
            </a:r>
            <a:r>
              <a:rPr lang="zh-CN" altLang="zh-CN"/>
              <a:t>但</a:t>
            </a:r>
            <a:r>
              <a:rPr lang="zh-CN" altLang="zh-CN" smtClean="0"/>
              <a:t>事实上很难处理。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1956" y="3817045"/>
            <a:ext cx="4406864" cy="270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NP</a:t>
            </a:r>
            <a:r>
              <a:rPr lang="zh-CN" altLang="zh-CN" sz="1800" dirty="0" smtClean="0"/>
              <a:t>（非</a:t>
            </a:r>
            <a:r>
              <a:rPr lang="zh-CN" altLang="zh-CN" sz="1800" dirty="0"/>
              <a:t>确定性多项式）</a:t>
            </a:r>
            <a:r>
              <a:rPr lang="zh-CN" altLang="zh-CN" dirty="0"/>
              <a:t>类问题</a:t>
            </a:r>
          </a:p>
          <a:p>
            <a:pPr lvl="1"/>
            <a:r>
              <a:rPr lang="zh-CN" altLang="zh-CN" dirty="0" smtClean="0"/>
              <a:t>指不能确定在</a:t>
            </a:r>
            <a:r>
              <a:rPr lang="zh-CN" altLang="zh-CN" dirty="0"/>
              <a:t>多项式时间内找到</a:t>
            </a:r>
            <a:r>
              <a:rPr lang="zh-CN" altLang="zh-CN" dirty="0" smtClean="0"/>
              <a:t>答案</a:t>
            </a:r>
            <a:r>
              <a:rPr lang="zh-CN" altLang="en-US" dirty="0" smtClean="0"/>
              <a:t>的</a:t>
            </a:r>
            <a:r>
              <a:rPr lang="zh-CN" altLang="zh-CN" dirty="0" smtClean="0"/>
              <a:t>问题，</a:t>
            </a:r>
            <a:r>
              <a:rPr lang="zh-CN" altLang="zh-CN" dirty="0"/>
              <a:t>但是可以在多项式时间内</a:t>
            </a:r>
            <a:r>
              <a:rPr lang="zh-CN" altLang="zh-CN" b="1" dirty="0">
                <a:solidFill>
                  <a:srgbClr val="C00000"/>
                </a:solidFill>
              </a:rPr>
              <a:t>验证答案</a:t>
            </a:r>
            <a:r>
              <a:rPr lang="zh-CN" altLang="zh-CN" dirty="0"/>
              <a:t>是否正确的问题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NP</a:t>
            </a:r>
            <a:r>
              <a:rPr lang="zh-CN" altLang="zh-CN" dirty="0"/>
              <a:t>类</a:t>
            </a:r>
            <a:r>
              <a:rPr lang="zh-CN" altLang="zh-CN" dirty="0" smtClean="0"/>
              <a:t>问题如</a:t>
            </a:r>
            <a:r>
              <a:rPr lang="zh-CN" altLang="zh-CN" dirty="0"/>
              <a:t>：完全子图问题、图着色问题、旅行商</a:t>
            </a:r>
            <a:r>
              <a:rPr lang="zh-CN" altLang="zh-CN" sz="1800" dirty="0"/>
              <a:t>（</a:t>
            </a:r>
            <a:r>
              <a:rPr lang="en-US" altLang="zh-CN" sz="1800" dirty="0"/>
              <a:t>TSP</a:t>
            </a:r>
            <a:r>
              <a:rPr lang="zh-CN" altLang="zh-CN" sz="1800" dirty="0"/>
              <a:t>）</a:t>
            </a:r>
            <a:r>
              <a:rPr lang="zh-CN" altLang="zh-CN" dirty="0"/>
              <a:t>问题等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NP</a:t>
            </a:r>
            <a:r>
              <a:rPr lang="zh-CN" altLang="zh-CN" dirty="0" smtClean="0"/>
              <a:t>只</a:t>
            </a:r>
            <a:r>
              <a:rPr lang="zh-CN" altLang="zh-CN" dirty="0"/>
              <a:t>对验证答案的时间作了限定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没有对解题</a:t>
            </a:r>
            <a:r>
              <a:rPr lang="zh-CN" altLang="zh-CN" dirty="0" smtClean="0"/>
              <a:t>时间</a:t>
            </a:r>
            <a:r>
              <a:rPr lang="zh-CN" altLang="en-US" dirty="0" smtClean="0"/>
              <a:t>做限定。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因此，</a:t>
            </a:r>
            <a:r>
              <a:rPr lang="en-US" altLang="zh-CN" dirty="0" smtClean="0"/>
              <a:t>NP</a:t>
            </a:r>
            <a:r>
              <a:rPr lang="zh-CN" altLang="zh-CN" dirty="0"/>
              <a:t>是比</a:t>
            </a:r>
            <a:r>
              <a:rPr lang="en-US" altLang="zh-CN" dirty="0"/>
              <a:t>P</a:t>
            </a:r>
            <a:r>
              <a:rPr lang="zh-CN" altLang="zh-CN" dirty="0"/>
              <a:t>更困难的问题。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14" y="2277181"/>
            <a:ext cx="3696586" cy="4580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</a:t>
            </a:r>
            <a:r>
              <a:rPr lang="en-US" altLang="zh-CN"/>
              <a:t>P=NP</a:t>
            </a:r>
            <a:r>
              <a:rPr lang="zh-CN" altLang="zh-CN"/>
              <a:t>？问题</a:t>
            </a:r>
          </a:p>
          <a:p>
            <a:pPr lvl="1"/>
            <a:r>
              <a:rPr lang="zh-CN" altLang="zh-CN"/>
              <a:t>目前</a:t>
            </a:r>
            <a:r>
              <a:rPr lang="zh-CN" altLang="zh-CN" smtClean="0"/>
              <a:t>已知所有</a:t>
            </a:r>
            <a:r>
              <a:rPr lang="en-US" altLang="zh-CN"/>
              <a:t>P</a:t>
            </a:r>
            <a:r>
              <a:rPr lang="zh-CN" altLang="zh-CN"/>
              <a:t>问题都是</a:t>
            </a:r>
            <a:r>
              <a:rPr lang="en-US" altLang="zh-CN"/>
              <a:t>NP</a:t>
            </a:r>
            <a:r>
              <a:rPr lang="zh-CN" altLang="zh-CN"/>
              <a:t>问题，</a:t>
            </a:r>
            <a:r>
              <a:rPr lang="zh-CN" altLang="zh-CN" smtClean="0"/>
              <a:t>那么</a:t>
            </a:r>
            <a:r>
              <a:rPr lang="en-US" altLang="zh-CN" smtClean="0"/>
              <a:t>P=NP</a:t>
            </a:r>
            <a:r>
              <a:rPr lang="zh-CN" altLang="zh-CN"/>
              <a:t>吗</a:t>
            </a:r>
            <a:r>
              <a:rPr lang="zh-CN" altLang="zh-CN" smtClean="0"/>
              <a:t>？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 smtClean="0">
                <a:solidFill>
                  <a:srgbClr val="C00000"/>
                </a:solidFill>
              </a:rPr>
              <a:t>P</a:t>
            </a:r>
            <a:r>
              <a:rPr lang="zh-CN" altLang="zh-CN">
                <a:solidFill>
                  <a:srgbClr val="C00000"/>
                </a:solidFill>
              </a:rPr>
              <a:t>与</a:t>
            </a:r>
            <a:r>
              <a:rPr lang="en-US" altLang="zh-CN">
                <a:solidFill>
                  <a:srgbClr val="C00000"/>
                </a:solidFill>
              </a:rPr>
              <a:t>NP</a:t>
            </a:r>
            <a:r>
              <a:rPr lang="zh-CN" altLang="zh-CN">
                <a:solidFill>
                  <a:srgbClr val="C00000"/>
                </a:solidFill>
              </a:rPr>
              <a:t>是否等价</a:t>
            </a:r>
            <a:r>
              <a:rPr lang="zh-CN" altLang="zh-CN" smtClean="0">
                <a:solidFill>
                  <a:srgbClr val="C00000"/>
                </a:solidFill>
              </a:rPr>
              <a:t>是一</a:t>
            </a:r>
            <a:r>
              <a:rPr lang="zh-CN" altLang="zh-CN">
                <a:solidFill>
                  <a:srgbClr val="C00000"/>
                </a:solidFill>
              </a:rPr>
              <a:t>个既没有</a:t>
            </a:r>
            <a:r>
              <a:rPr lang="zh-CN" altLang="zh-CN" smtClean="0">
                <a:solidFill>
                  <a:srgbClr val="C00000"/>
                </a:solidFill>
              </a:rPr>
              <a:t>证实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也</a:t>
            </a:r>
            <a:r>
              <a:rPr lang="zh-CN" altLang="zh-CN">
                <a:solidFill>
                  <a:srgbClr val="C00000"/>
                </a:solidFill>
              </a:rPr>
              <a:t>没有证伪的问题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大部分</a:t>
            </a:r>
            <a:r>
              <a:rPr lang="zh-CN" altLang="zh-CN"/>
              <a:t>科学家猜想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找</a:t>
            </a:r>
            <a:r>
              <a:rPr lang="zh-CN" altLang="zh-CN" b="1">
                <a:solidFill>
                  <a:srgbClr val="C00000"/>
                </a:solidFill>
              </a:rPr>
              <a:t>一个问题的解很困难，但验证一个解很容易</a:t>
            </a:r>
            <a:r>
              <a:rPr lang="zh-CN" altLang="zh-CN">
                <a:solidFill>
                  <a:srgbClr val="C00000"/>
                </a:solidFill>
              </a:rPr>
              <a:t>（</a:t>
            </a:r>
            <a:r>
              <a:rPr lang="zh-CN" altLang="zh-CN" b="1">
                <a:solidFill>
                  <a:srgbClr val="C00000"/>
                </a:solidFill>
              </a:rPr>
              <a:t>证比解易</a:t>
            </a:r>
            <a:r>
              <a:rPr lang="zh-CN" altLang="zh-CN" b="1" smtClean="0">
                <a:solidFill>
                  <a:srgbClr val="C00000"/>
                </a:solidFill>
              </a:rPr>
              <a:t>）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lvl="1"/>
            <a:r>
              <a:rPr lang="zh-CN" altLang="zh-CN" smtClean="0"/>
              <a:t>用</a:t>
            </a:r>
            <a:r>
              <a:rPr lang="zh-CN" altLang="zh-CN"/>
              <a:t>公式表示就是</a:t>
            </a:r>
            <a:r>
              <a:rPr lang="en-US" altLang="zh-CN" b="1">
                <a:solidFill>
                  <a:srgbClr val="C00000"/>
                </a:solidFill>
              </a:rPr>
              <a:t>P</a:t>
            </a:r>
            <a:r>
              <a:rPr lang="zh-CN" altLang="zh-CN" b="1">
                <a:solidFill>
                  <a:srgbClr val="C00000"/>
                </a:solidFill>
              </a:rPr>
              <a:t>≠</a:t>
            </a:r>
            <a:r>
              <a:rPr lang="en-US" altLang="zh-CN" b="1">
                <a:solidFill>
                  <a:srgbClr val="C00000"/>
                </a:solidFill>
              </a:rPr>
              <a:t>NP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问题</a:t>
            </a:r>
            <a:r>
              <a:rPr lang="zh-CN" altLang="zh-CN"/>
              <a:t>较难求解（</a:t>
            </a:r>
            <a:r>
              <a:rPr lang="en-US" altLang="zh-CN"/>
              <a:t>P</a:t>
            </a:r>
            <a:r>
              <a:rPr lang="zh-CN" altLang="zh-CN"/>
              <a:t>）但容易验证（</a:t>
            </a:r>
            <a:r>
              <a:rPr lang="en-US" altLang="zh-CN"/>
              <a:t>NP</a:t>
            </a:r>
            <a:r>
              <a:rPr lang="zh-CN" altLang="zh-CN"/>
              <a:t>），</a:t>
            </a:r>
            <a:r>
              <a:rPr lang="zh-CN" altLang="zh-CN" smtClean="0"/>
              <a:t>这</a:t>
            </a:r>
            <a:r>
              <a:rPr lang="zh-CN" altLang="en-US" smtClean="0"/>
              <a:t>与</a:t>
            </a:r>
            <a:r>
              <a:rPr lang="zh-CN" altLang="zh-CN" smtClean="0"/>
              <a:t>日常经验相符。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/>
              <a:t>【例</a:t>
            </a:r>
            <a:r>
              <a:rPr lang="en-US" altLang="zh-CN"/>
              <a:t>3-24</a:t>
            </a:r>
            <a:r>
              <a:rPr lang="zh-CN" altLang="zh-CN" smtClean="0"/>
              <a:t>】方程</a:t>
            </a:r>
            <a:r>
              <a:rPr lang="en-US" altLang="zh-CN"/>
              <a:t>x</a:t>
            </a:r>
            <a:r>
              <a:rPr lang="en-US" altLang="zh-CN" baseline="30000"/>
              <a:t>10</a:t>
            </a:r>
            <a:r>
              <a:rPr lang="en-US" altLang="zh-CN"/>
              <a:t>+2x+7=1035</a:t>
            </a:r>
            <a:r>
              <a:rPr lang="zh-CN" altLang="zh-CN"/>
              <a:t>求解很难，但是验算</a:t>
            </a:r>
            <a:r>
              <a:rPr lang="en-US" altLang="zh-CN"/>
              <a:t>x=2</a:t>
            </a:r>
            <a:r>
              <a:rPr lang="zh-CN" altLang="zh-CN"/>
              <a:t>很容易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</a:t>
            </a:r>
            <a:r>
              <a:rPr lang="en-US" altLang="zh-CN"/>
              <a:t>NPC</a:t>
            </a:r>
            <a:r>
              <a:rPr lang="zh-CN" altLang="zh-CN" sz="1800" smtClean="0"/>
              <a:t>（</a:t>
            </a:r>
            <a:r>
              <a:rPr lang="en-US" altLang="zh-CN" sz="1800" smtClean="0"/>
              <a:t>NP</a:t>
            </a:r>
            <a:r>
              <a:rPr lang="zh-CN" altLang="zh-CN" sz="1800"/>
              <a:t>完全）</a:t>
            </a:r>
            <a:r>
              <a:rPr lang="zh-CN" altLang="zh-CN"/>
              <a:t>问题</a:t>
            </a:r>
          </a:p>
          <a:p>
            <a:pPr lvl="1"/>
            <a:r>
              <a:rPr lang="en-US" altLang="zh-CN" smtClean="0"/>
              <a:t>NP</a:t>
            </a:r>
            <a:r>
              <a:rPr lang="zh-CN" altLang="zh-CN"/>
              <a:t>问题中最困难的称为</a:t>
            </a:r>
            <a:r>
              <a:rPr lang="en-US" altLang="zh-CN"/>
              <a:t>NPC</a:t>
            </a:r>
            <a:r>
              <a:rPr lang="zh-CN" altLang="zh-CN"/>
              <a:t>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 smtClean="0"/>
              <a:t>NPC</a:t>
            </a:r>
            <a:r>
              <a:rPr lang="zh-CN" altLang="zh-CN" smtClean="0"/>
              <a:t>问题的性质：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一个</a:t>
            </a:r>
            <a:r>
              <a:rPr lang="en-US" altLang="zh-CN"/>
              <a:t>NPC</a:t>
            </a:r>
            <a:r>
              <a:rPr lang="zh-CN" altLang="zh-CN"/>
              <a:t>问题存在多项式时间算法，则所有</a:t>
            </a:r>
            <a:r>
              <a:rPr lang="en-US" altLang="zh-CN"/>
              <a:t>NP</a:t>
            </a:r>
            <a:r>
              <a:rPr lang="zh-CN" altLang="zh-CN"/>
              <a:t>问题都可以在多项式时间内求解，即</a:t>
            </a:r>
            <a:r>
              <a:rPr lang="en-US" altLang="zh-CN"/>
              <a:t>P=NP</a:t>
            </a:r>
            <a:r>
              <a:rPr lang="zh-CN" altLang="zh-CN"/>
              <a:t>成立</a:t>
            </a:r>
            <a:r>
              <a:rPr lang="zh-CN" altLang="zh-CN" smtClean="0"/>
              <a:t>！因为</a:t>
            </a:r>
            <a:r>
              <a:rPr lang="en-US" altLang="zh-CN" smtClean="0"/>
              <a:t>NPC</a:t>
            </a:r>
            <a:r>
              <a:rPr lang="zh-CN" altLang="zh-CN" smtClean="0"/>
              <a:t>问题可以</a:t>
            </a:r>
            <a:r>
              <a:rPr lang="zh-CN" altLang="zh-CN"/>
              <a:t>在多项式时间内转化成任何一个</a:t>
            </a:r>
            <a:r>
              <a:rPr lang="en-US" altLang="zh-CN"/>
              <a:t>NP</a:t>
            </a:r>
            <a:r>
              <a:rPr lang="zh-CN" altLang="zh-CN"/>
              <a:t>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NPC</a:t>
            </a:r>
            <a:r>
              <a:rPr lang="zh-CN" altLang="zh-CN"/>
              <a:t>问题的存在，</a:t>
            </a:r>
            <a:r>
              <a:rPr lang="zh-CN" altLang="zh-CN" smtClean="0"/>
              <a:t>使人们</a:t>
            </a:r>
            <a:r>
              <a:rPr lang="zh-CN" altLang="zh-CN"/>
              <a:t>相信</a:t>
            </a:r>
            <a:r>
              <a:rPr lang="en-US" altLang="zh-CN"/>
              <a:t>P</a:t>
            </a:r>
            <a:r>
              <a:rPr lang="zh-CN" altLang="zh-CN"/>
              <a:t>≠</a:t>
            </a:r>
            <a:r>
              <a:rPr lang="en-US" altLang="zh-CN"/>
              <a:t>NP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en-US" altLang="zh-CN"/>
              <a:t>NPC</a:t>
            </a:r>
            <a:r>
              <a:rPr lang="zh-CN" altLang="zh-CN"/>
              <a:t>问题目前没有多项式算法，只能用穷举</a:t>
            </a:r>
            <a:r>
              <a:rPr lang="zh-CN" altLang="zh-CN" smtClean="0"/>
              <a:t>法</a:t>
            </a:r>
            <a:r>
              <a:rPr lang="zh-CN" altLang="en-US" smtClean="0"/>
              <a:t>逐</a:t>
            </a:r>
            <a:r>
              <a:rPr lang="zh-CN" altLang="zh-CN" smtClean="0"/>
              <a:t>个检验</a:t>
            </a:r>
            <a:r>
              <a:rPr lang="zh-CN" altLang="zh-CN"/>
              <a:t>，最终得到答案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en-US" altLang="zh-CN"/>
              <a:t>NPC</a:t>
            </a:r>
            <a:r>
              <a:rPr lang="zh-CN" altLang="zh-CN"/>
              <a:t>类</a:t>
            </a:r>
            <a:r>
              <a:rPr lang="zh-CN" altLang="zh-CN" smtClean="0"/>
              <a:t>问题</a:t>
            </a:r>
            <a:r>
              <a:rPr lang="zh-CN" altLang="en-US" smtClean="0"/>
              <a:t>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</a:t>
            </a:r>
            <a:r>
              <a:rPr lang="zh-CN" altLang="zh-CN" smtClean="0"/>
              <a:t>围棋</a:t>
            </a:r>
            <a:r>
              <a:rPr lang="zh-CN" altLang="zh-CN"/>
              <a:t>或</a:t>
            </a:r>
            <a:r>
              <a:rPr lang="zh-CN" altLang="zh-CN" smtClean="0"/>
              <a:t>象棋博弈</a:t>
            </a:r>
            <a:r>
              <a:rPr lang="zh-CN" altLang="zh-CN"/>
              <a:t>问题、国际象棋的</a:t>
            </a:r>
            <a:r>
              <a:rPr lang="en-US" altLang="zh-CN"/>
              <a:t>n</a:t>
            </a:r>
            <a:r>
              <a:rPr lang="zh-CN" altLang="zh-CN"/>
              <a:t>皇后问题、密码学中的大素数分解问题</a:t>
            </a:r>
            <a:r>
              <a:rPr lang="zh-CN" altLang="zh-CN" smtClean="0"/>
              <a:t>等。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【</a:t>
            </a:r>
            <a:r>
              <a:rPr lang="zh-CN" altLang="en-US" smtClean="0"/>
              <a:t>案例</a:t>
            </a:r>
            <a:r>
              <a:rPr lang="en-US" altLang="zh-CN" smtClean="0"/>
              <a:t>】Windows</a:t>
            </a:r>
            <a:r>
              <a:rPr lang="zh-CN" altLang="en-US"/>
              <a:t>扫雷游戏是</a:t>
            </a:r>
            <a:r>
              <a:rPr lang="en-US" altLang="zh-CN"/>
              <a:t>NP</a:t>
            </a:r>
            <a:r>
              <a:rPr lang="zh-CN" altLang="en-US"/>
              <a:t>完全</a:t>
            </a:r>
            <a:r>
              <a:rPr lang="zh-CN" altLang="en-US" smtClean="0"/>
              <a:t>问题。</a:t>
            </a:r>
            <a:endParaRPr lang="zh-CN" altLang="en-US"/>
          </a:p>
          <a:p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921" y="1107187"/>
            <a:ext cx="7963786" cy="48880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如果科学家</a:t>
            </a:r>
            <a:r>
              <a:rPr lang="zh-CN" altLang="en-US"/>
              <a:t>证明了</a:t>
            </a:r>
            <a:r>
              <a:rPr lang="en-US" altLang="zh-CN"/>
              <a:t>P=NP</a:t>
            </a:r>
            <a:r>
              <a:rPr lang="zh-CN" altLang="en-US" smtClean="0"/>
              <a:t>，这个</a:t>
            </a:r>
            <a:r>
              <a:rPr lang="zh-CN" altLang="en-US"/>
              <a:t>世界将会变得怎样？</a:t>
            </a:r>
          </a:p>
          <a:p>
            <a:pPr lvl="2"/>
            <a:r>
              <a:rPr lang="en-US" altLang="zh-CN" smtClean="0"/>
              <a:t>NPC</a:t>
            </a:r>
            <a:r>
              <a:rPr lang="zh-CN" altLang="en-US" smtClean="0"/>
              <a:t>难题如果全部</a:t>
            </a:r>
            <a:r>
              <a:rPr lang="zh-CN" altLang="en-US"/>
              <a:t>获</a:t>
            </a:r>
            <a:r>
              <a:rPr lang="zh-CN" altLang="en-US" smtClean="0"/>
              <a:t>解，数学将</a:t>
            </a:r>
            <a:r>
              <a:rPr lang="zh-CN" altLang="en-US"/>
              <a:t>登上一个全新的高度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在</a:t>
            </a:r>
            <a:r>
              <a:rPr lang="zh-CN" altLang="en-US"/>
              <a:t>新型编程语言支持下，人们需要考虑的是如何把实际问题转化成数学模型；</a:t>
            </a:r>
          </a:p>
          <a:p>
            <a:pPr lvl="2"/>
            <a:r>
              <a:rPr lang="zh-CN" altLang="en-US" smtClean="0"/>
              <a:t>一切</a:t>
            </a:r>
            <a:r>
              <a:rPr lang="zh-CN" altLang="en-US"/>
              <a:t>可以形式化的</a:t>
            </a:r>
            <a:r>
              <a:rPr lang="zh-CN" altLang="en-US" smtClean="0"/>
              <a:t>科学，都</a:t>
            </a:r>
            <a:r>
              <a:rPr lang="zh-CN" altLang="en-US"/>
              <a:t>可以借助计算机寻求最佳解释方案；</a:t>
            </a:r>
            <a:endParaRPr lang="en-US" altLang="zh-CN"/>
          </a:p>
          <a:p>
            <a:pPr lvl="2"/>
            <a:r>
              <a:rPr lang="zh-CN" altLang="en-US"/>
              <a:t>对算法的研究可能会转向围棋等</a:t>
            </a:r>
            <a:r>
              <a:rPr lang="en-US" altLang="zh-CN"/>
              <a:t>NP-Hard</a:t>
            </a:r>
            <a:r>
              <a:rPr lang="zh-CN" altLang="en-US"/>
              <a:t>问题；</a:t>
            </a:r>
            <a:endParaRPr lang="en-US" altLang="zh-CN"/>
          </a:p>
          <a:p>
            <a:pPr lvl="2"/>
            <a:r>
              <a:rPr lang="zh-CN" altLang="en-US" smtClean="0"/>
              <a:t>多处理器</a:t>
            </a:r>
            <a:r>
              <a:rPr lang="zh-CN" altLang="en-US"/>
              <a:t>调度等</a:t>
            </a:r>
            <a:r>
              <a:rPr lang="zh-CN" altLang="en-US" smtClean="0"/>
              <a:t>问题随</a:t>
            </a:r>
            <a:r>
              <a:rPr lang="zh-CN" altLang="en-US"/>
              <a:t>之解决，大大提高了</a:t>
            </a:r>
            <a:r>
              <a:rPr lang="zh-CN" altLang="en-US" smtClean="0"/>
              <a:t>计算机性能；</a:t>
            </a:r>
            <a:endParaRPr lang="en-US" altLang="zh-CN" smtClean="0"/>
          </a:p>
          <a:p>
            <a:pPr lvl="2"/>
            <a:r>
              <a:rPr lang="zh-CN" altLang="en-US" smtClean="0"/>
              <a:t>空当接龙</a:t>
            </a:r>
            <a:r>
              <a:rPr lang="zh-CN" altLang="en-US"/>
              <a:t>、扫雷、数独等经典</a:t>
            </a:r>
            <a:r>
              <a:rPr lang="zh-CN" altLang="en-US" smtClean="0"/>
              <a:t>游戏失去意义；</a:t>
            </a:r>
            <a:endParaRPr lang="en-US" altLang="zh-CN" smtClean="0"/>
          </a:p>
          <a:p>
            <a:pPr lvl="2"/>
            <a:r>
              <a:rPr lang="zh-CN" altLang="en-US" smtClean="0"/>
              <a:t>自然语言的分词、</a:t>
            </a:r>
            <a:r>
              <a:rPr lang="zh-CN" altLang="en-US"/>
              <a:t>手写识别</a:t>
            </a:r>
            <a:r>
              <a:rPr lang="zh-CN" altLang="en-US" smtClean="0"/>
              <a:t>、语音识别</a:t>
            </a:r>
            <a:r>
              <a:rPr lang="zh-CN" altLang="en-US"/>
              <a:t>等</a:t>
            </a:r>
            <a:r>
              <a:rPr lang="zh-CN" altLang="en-US" smtClean="0"/>
              <a:t>难题瞬间攻破；</a:t>
            </a:r>
            <a:endParaRPr lang="en-US" altLang="zh-CN" smtClean="0"/>
          </a:p>
          <a:p>
            <a:pPr lvl="2"/>
            <a:r>
              <a:rPr lang="zh-CN" altLang="en-US" smtClean="0"/>
              <a:t>计算机能</a:t>
            </a:r>
            <a:r>
              <a:rPr lang="zh-CN" altLang="en-US"/>
              <a:t>轻易通过图灵测试，还能精确地模仿某一个特定的</a:t>
            </a:r>
            <a:r>
              <a:rPr lang="zh-CN" altLang="en-US" smtClean="0"/>
              <a:t>人；</a:t>
            </a:r>
            <a:endParaRPr lang="en-US" altLang="zh-CN" smtClean="0"/>
          </a:p>
          <a:p>
            <a:pPr lvl="2"/>
            <a:r>
              <a:rPr lang="zh-CN" altLang="en-US"/>
              <a:t>在网络上，再没有任何办法能够把计算机和人区别开来；</a:t>
            </a:r>
            <a:endParaRPr lang="en-US" altLang="zh-CN"/>
          </a:p>
          <a:p>
            <a:pPr lvl="2"/>
            <a:r>
              <a:rPr lang="zh-CN" altLang="en-US" smtClean="0"/>
              <a:t>现有</a:t>
            </a:r>
            <a:r>
              <a:rPr lang="zh-CN" altLang="en-US"/>
              <a:t>的密码学体系彻底崩溃，只有一次一密协议成为唯一安全的密码协议；</a:t>
            </a:r>
            <a:endParaRPr lang="en-US" altLang="zh-CN"/>
          </a:p>
          <a:p>
            <a:pPr lvl="2"/>
            <a:r>
              <a:rPr lang="zh-CN" altLang="en-US"/>
              <a:t>任何身份</a:t>
            </a:r>
            <a:r>
              <a:rPr lang="zh-CN" altLang="en-US" smtClean="0"/>
              <a:t>验证都</a:t>
            </a:r>
            <a:r>
              <a:rPr lang="zh-CN" altLang="en-US"/>
              <a:t>必须借助物理</a:t>
            </a:r>
            <a:r>
              <a:rPr lang="zh-CN" altLang="en-US" smtClean="0"/>
              <a:t>手段；</a:t>
            </a:r>
            <a:endParaRPr lang="en-US" altLang="zh-CN"/>
          </a:p>
          <a:p>
            <a:pPr lvl="2"/>
            <a:r>
              <a:rPr lang="zh-CN" altLang="en-US" smtClean="0"/>
              <a:t>互联网会</a:t>
            </a:r>
            <a:r>
              <a:rPr lang="zh-CN" altLang="en-US"/>
              <a:t>变得非常</a:t>
            </a:r>
            <a:r>
              <a:rPr lang="zh-CN" altLang="en-US" smtClean="0"/>
              <a:t>不可靠；</a:t>
            </a:r>
            <a:endParaRPr lang="en-US" altLang="zh-CN" smtClean="0"/>
          </a:p>
          <a:p>
            <a:pPr lvl="2"/>
            <a:r>
              <a:rPr lang="zh-CN" altLang="en-US" smtClean="0"/>
              <a:t>。。。。。。。。。。</a:t>
            </a:r>
            <a:endParaRPr lang="zh-CN" altLang="zh-CN"/>
          </a:p>
          <a:p>
            <a:pPr lvl="2"/>
            <a:endParaRPr lang="en-US" altLang="zh-CN" smtClean="0"/>
          </a:p>
          <a:p>
            <a:pPr lvl="2"/>
            <a:endParaRPr lang="zh-CN" altLang="en-US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4405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6</a:t>
            </a:r>
            <a:r>
              <a:rPr lang="zh-CN" altLang="en-US" b="1" smtClean="0"/>
              <a:t>、</a:t>
            </a:r>
            <a:r>
              <a:rPr lang="zh-CN" altLang="zh-CN" b="1" smtClean="0"/>
              <a:t>不可</a:t>
            </a:r>
            <a:r>
              <a:rPr lang="zh-CN" altLang="zh-CN" b="1"/>
              <a:t>计算问题的解决方法</a:t>
            </a:r>
            <a:endParaRPr lang="zh-CN" altLang="zh-CN"/>
          </a:p>
          <a:p>
            <a:pPr lvl="1"/>
            <a:endParaRPr lang="en-US" altLang="zh-CN" sz="1000" b="1" smtClean="0">
              <a:solidFill>
                <a:srgbClr val="C00000"/>
              </a:solidFill>
            </a:endParaRPr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无论</a:t>
            </a:r>
            <a:r>
              <a:rPr lang="zh-CN" altLang="zh-CN" b="1">
                <a:solidFill>
                  <a:srgbClr val="C00000"/>
                </a:solidFill>
              </a:rPr>
              <a:t>是</a:t>
            </a:r>
            <a:r>
              <a:rPr lang="zh-CN" altLang="zh-CN" b="1" smtClean="0">
                <a:solidFill>
                  <a:srgbClr val="C00000"/>
                </a:solidFill>
              </a:rPr>
              <a:t>理论上不可</a:t>
            </a:r>
            <a:r>
              <a:rPr lang="zh-CN" altLang="zh-CN" b="1">
                <a:solidFill>
                  <a:srgbClr val="C00000"/>
                </a:solidFill>
              </a:rPr>
              <a:t>计算还是现实</a:t>
            </a:r>
            <a:r>
              <a:rPr lang="zh-CN" altLang="zh-CN" b="1" smtClean="0">
                <a:solidFill>
                  <a:srgbClr val="C00000"/>
                </a:solidFill>
              </a:rPr>
              <a:t>中难以</a:t>
            </a:r>
            <a:r>
              <a:rPr lang="zh-CN" altLang="zh-CN" b="1">
                <a:solidFill>
                  <a:srgbClr val="C00000"/>
                </a:solidFill>
              </a:rPr>
              <a:t>计算，都是指无法得到公式解、解析解、精确解或最优解；但是这并不</a:t>
            </a:r>
            <a:r>
              <a:rPr lang="zh-CN" altLang="zh-CN" b="1" smtClean="0">
                <a:solidFill>
                  <a:srgbClr val="C00000"/>
                </a:solidFill>
              </a:rPr>
              <a:t>意味不能</a:t>
            </a:r>
            <a:r>
              <a:rPr lang="zh-CN" altLang="zh-CN" b="1">
                <a:solidFill>
                  <a:srgbClr val="C00000"/>
                </a:solidFill>
              </a:rPr>
              <a:t>得到近似解、概率解、局部解或弱解</a:t>
            </a:r>
            <a:r>
              <a:rPr lang="zh-CN" altLang="zh-CN" b="1" smtClean="0">
                <a:solidFill>
                  <a:srgbClr val="C00000"/>
                </a:solidFill>
              </a:rPr>
              <a:t>。</a:t>
            </a:r>
            <a:endParaRPr lang="en-US" altLang="zh-CN" b="1" smtClean="0">
              <a:solidFill>
                <a:srgbClr val="C00000"/>
              </a:solidFill>
            </a:endParaRPr>
          </a:p>
          <a:p>
            <a:pPr lvl="1"/>
            <a:endParaRPr lang="en-US" altLang="zh-CN" b="1" smtClean="0"/>
          </a:p>
          <a:p>
            <a:pPr lvl="1"/>
            <a:r>
              <a:rPr lang="zh-CN" altLang="zh-CN"/>
              <a:t>对于不可计算的问题，人们并不是束手无策。</a:t>
            </a:r>
          </a:p>
          <a:p>
            <a:pPr lvl="1"/>
            <a:endParaRPr lang="en-US" altLang="zh-CN" b="1"/>
          </a:p>
          <a:p>
            <a:pPr lvl="1"/>
            <a:r>
              <a:rPr lang="zh-CN" altLang="en-US" smtClean="0"/>
              <a:t>“</a:t>
            </a:r>
            <a:r>
              <a:rPr lang="zh-CN" altLang="zh-CN" smtClean="0"/>
              <a:t>不可解问题</a:t>
            </a:r>
            <a:r>
              <a:rPr lang="zh-CN" altLang="en-US" smtClean="0"/>
              <a:t>”的解决方法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弱化</a:t>
            </a:r>
            <a:r>
              <a:rPr lang="zh-CN" altLang="zh-CN">
                <a:solidFill>
                  <a:srgbClr val="C00000"/>
                </a:solidFill>
              </a:rPr>
              <a:t>有关条件，将问题限制得特殊一些</a:t>
            </a:r>
            <a:r>
              <a:rPr lang="zh-CN" altLang="zh-CN" smtClean="0">
                <a:solidFill>
                  <a:srgbClr val="C00000"/>
                </a:solidFill>
              </a:rPr>
              <a:t>，解决一些</a:t>
            </a:r>
            <a:r>
              <a:rPr lang="zh-CN" altLang="zh-CN">
                <a:solidFill>
                  <a:srgbClr val="C00000"/>
                </a:solidFill>
              </a:rPr>
              <a:t>特例或</a:t>
            </a:r>
            <a:r>
              <a:rPr lang="zh-CN" altLang="zh-CN" smtClean="0">
                <a:solidFill>
                  <a:srgbClr val="C00000"/>
                </a:solidFill>
              </a:rPr>
              <a:t>范围小</a:t>
            </a:r>
            <a:r>
              <a:rPr lang="zh-CN" altLang="zh-CN">
                <a:solidFill>
                  <a:srgbClr val="C00000"/>
                </a:solidFill>
              </a:rPr>
              <a:t>的问题</a:t>
            </a:r>
            <a:r>
              <a:rPr lang="zh-CN" altLang="zh-CN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寻求</a:t>
            </a:r>
            <a:r>
              <a:rPr lang="zh-CN" altLang="zh-CN">
                <a:solidFill>
                  <a:srgbClr val="C00000"/>
                </a:solidFill>
              </a:rPr>
              <a:t>问题的近似算法、概率算法</a:t>
            </a:r>
            <a:r>
              <a:rPr lang="zh-CN" altLang="zh-CN" smtClean="0">
                <a:solidFill>
                  <a:srgbClr val="C00000"/>
                </a:solidFill>
              </a:rPr>
              <a:t>。</a:t>
            </a:r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2815677637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Lecture 4  </a:t>
            </a:r>
            <a:r>
              <a:rPr lang="zh-CN" altLang="en-US" b="1" dirty="0" smtClean="0">
                <a:solidFill>
                  <a:srgbClr val="0000FF"/>
                </a:solidFill>
              </a:rPr>
              <a:t>计算思维（</a:t>
            </a: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</a:rPr>
              <a:t>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21439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美国施瓦茨教授</a:t>
            </a:r>
            <a:r>
              <a:rPr lang="zh-CN" altLang="zh-CN"/>
              <a:t>指出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数学</a:t>
            </a:r>
            <a:r>
              <a:rPr lang="zh-CN" altLang="zh-CN"/>
              <a:t>上有些问题解的边界极不规则</a:t>
            </a:r>
            <a:r>
              <a:rPr lang="zh-CN" altLang="zh-CN" smtClean="0"/>
              <a:t>，像</a:t>
            </a:r>
            <a:r>
              <a:rPr lang="zh-CN" altLang="zh-CN"/>
              <a:t>油田开采一样，在某个位置钻井有油，偏离一点就没有油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问题</a:t>
            </a:r>
            <a:r>
              <a:rPr lang="zh-CN" altLang="zh-CN"/>
              <a:t>的可解性</a:t>
            </a:r>
            <a:r>
              <a:rPr lang="zh-CN" altLang="zh-CN" smtClean="0"/>
              <a:t>也类似</a:t>
            </a:r>
            <a:r>
              <a:rPr lang="zh-CN" altLang="zh-CN"/>
              <a:t>，某个问题在某些条件下是易解的，</a:t>
            </a:r>
            <a:r>
              <a:rPr lang="zh-CN" altLang="zh-CN" smtClean="0"/>
              <a:t>但是条件</a:t>
            </a:r>
            <a:r>
              <a:rPr lang="zh-CN" altLang="zh-CN"/>
              <a:t>稍微</a:t>
            </a:r>
            <a:r>
              <a:rPr lang="zh-CN" altLang="zh-CN" smtClean="0"/>
              <a:t>改变就</a:t>
            </a:r>
            <a:r>
              <a:rPr lang="zh-CN" altLang="zh-CN"/>
              <a:t>很难解，甚至不可解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确定</a:t>
            </a:r>
            <a:r>
              <a:rPr lang="zh-CN" altLang="zh-CN" b="1">
                <a:solidFill>
                  <a:srgbClr val="C00000"/>
                </a:solidFill>
              </a:rPr>
              <a:t>有效求解问题的边界是计算机科学的</a:t>
            </a:r>
            <a:r>
              <a:rPr lang="zh-CN" altLang="zh-CN" b="1" smtClean="0">
                <a:solidFill>
                  <a:srgbClr val="C00000"/>
                </a:solidFill>
              </a:rPr>
              <a:t>重要</a:t>
            </a:r>
            <a:r>
              <a:rPr lang="zh-CN" altLang="en-US" b="1" smtClean="0">
                <a:solidFill>
                  <a:srgbClr val="C00000"/>
                </a:solidFill>
              </a:rPr>
              <a:t>工作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209926" y="6002778"/>
            <a:ext cx="2796363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难解问题的油田模型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868" y="2889471"/>
            <a:ext cx="6336267" cy="30724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5210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蝴蝶效应说明，初始条件</a:t>
            </a:r>
            <a:r>
              <a:rPr lang="zh-CN" altLang="en-US"/>
              <a:t>的极小偏差，将会引起结果的极大差异</a:t>
            </a:r>
            <a:r>
              <a:rPr lang="zh-CN" altLang="en-US" smtClean="0"/>
              <a:t>。</a:t>
            </a:r>
            <a:endParaRPr lang="zh-CN" altLang="en-US"/>
          </a:p>
          <a:p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056" y="1094636"/>
            <a:ext cx="7186428" cy="50946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26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3.4.3  </a:t>
            </a:r>
            <a:r>
              <a:rPr lang="zh-CN" altLang="en-US" dirty="0" smtClean="0"/>
              <a:t>停机问题</a:t>
            </a:r>
            <a:r>
              <a:rPr lang="zh-CN" altLang="en-US" dirty="0"/>
              <a:t>与</a:t>
            </a:r>
            <a:r>
              <a:rPr lang="en-US" altLang="zh-CN" dirty="0"/>
              <a:t>NP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历届图灵奖获得者。</a:t>
            </a:r>
            <a:endParaRPr lang="en-US" altLang="zh-CN" smtClean="0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3419" y="1089512"/>
            <a:ext cx="509690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n-CL" altLang="zh-CN" sz="1400"/>
              <a:t>1966</a:t>
            </a:r>
            <a:r>
              <a:rPr lang="zh-CN" altLang="arn-CL" sz="1400"/>
              <a:t>　</a:t>
            </a:r>
            <a:r>
              <a:rPr lang="arn-CL" altLang="zh-CN" sz="1400"/>
              <a:t>A.J.Perlis </a:t>
            </a:r>
            <a:r>
              <a:rPr lang="zh-CN" altLang="en-US" sz="1400"/>
              <a:t>新一代编程技术和编译架构</a:t>
            </a:r>
          </a:p>
          <a:p>
            <a:r>
              <a:rPr lang="en-US" altLang="zh-CN" sz="1400"/>
              <a:t>1967</a:t>
            </a:r>
            <a:r>
              <a:rPr lang="zh-CN" altLang="en-US" sz="1400"/>
              <a:t>　</a:t>
            </a:r>
            <a:r>
              <a:rPr lang="arn-CL" altLang="zh-CN" sz="1400"/>
              <a:t>Maurice V.Wilkes </a:t>
            </a:r>
            <a:r>
              <a:rPr lang="zh-CN" altLang="en-US" sz="1400"/>
              <a:t>内置存储程序</a:t>
            </a:r>
          </a:p>
          <a:p>
            <a:r>
              <a:rPr lang="en-US" altLang="zh-CN" sz="1400"/>
              <a:t>1968</a:t>
            </a:r>
            <a:r>
              <a:rPr lang="zh-CN" altLang="en-US" sz="1400"/>
              <a:t>　</a:t>
            </a:r>
            <a:r>
              <a:rPr lang="arn-CL" altLang="zh-CN" sz="1400"/>
              <a:t>Richard W.Hamming </a:t>
            </a:r>
            <a:r>
              <a:rPr lang="zh-CN" altLang="en-US" sz="1400"/>
              <a:t>检测及纠正错码</a:t>
            </a:r>
          </a:p>
          <a:p>
            <a:r>
              <a:rPr lang="en-US" altLang="zh-CN" sz="1400"/>
              <a:t>1969</a:t>
            </a:r>
            <a:r>
              <a:rPr lang="zh-CN" altLang="en-US" sz="1400"/>
              <a:t>　</a:t>
            </a:r>
            <a:r>
              <a:rPr lang="arn-CL" altLang="zh-CN" sz="1400"/>
              <a:t>Marvin Minsky </a:t>
            </a:r>
            <a:r>
              <a:rPr lang="zh-CN" altLang="en-US" sz="1400"/>
              <a:t>人工智能</a:t>
            </a:r>
          </a:p>
          <a:p>
            <a:r>
              <a:rPr lang="en-US" altLang="zh-CN" sz="1400"/>
              <a:t>1970</a:t>
            </a:r>
            <a:r>
              <a:rPr lang="zh-CN" altLang="en-US" sz="1400"/>
              <a:t>　</a:t>
            </a:r>
            <a:r>
              <a:rPr lang="arn-CL" altLang="zh-CN" sz="1400"/>
              <a:t>J.H.Wilkinson </a:t>
            </a:r>
            <a:r>
              <a:rPr lang="zh-CN" altLang="en-US" sz="1400"/>
              <a:t>促进高速数字计算机的应用</a:t>
            </a:r>
          </a:p>
          <a:p>
            <a:r>
              <a:rPr lang="en-US" altLang="zh-CN" sz="1400"/>
              <a:t>1971</a:t>
            </a:r>
            <a:r>
              <a:rPr lang="zh-CN" altLang="en-US" sz="1400"/>
              <a:t>　</a:t>
            </a:r>
            <a:r>
              <a:rPr lang="arn-CL" altLang="zh-CN" sz="1400"/>
              <a:t>John McCarthy </a:t>
            </a:r>
            <a:r>
              <a:rPr lang="zh-CN" altLang="en-US" sz="1400"/>
              <a:t>人工智能</a:t>
            </a:r>
          </a:p>
          <a:p>
            <a:r>
              <a:rPr lang="en-US" altLang="zh-CN" sz="1400"/>
              <a:t>1972</a:t>
            </a:r>
            <a:r>
              <a:rPr lang="zh-CN" altLang="en-US" sz="1400"/>
              <a:t>　</a:t>
            </a:r>
            <a:r>
              <a:rPr lang="arn-CL" altLang="zh-CN" sz="1400"/>
              <a:t>Edsger W.Dijkstra </a:t>
            </a:r>
            <a:r>
              <a:rPr lang="zh-CN" altLang="en-US" sz="1400"/>
              <a:t>编程语言</a:t>
            </a:r>
          </a:p>
          <a:p>
            <a:r>
              <a:rPr lang="en-US" altLang="zh-CN" sz="1400"/>
              <a:t>1973</a:t>
            </a:r>
            <a:r>
              <a:rPr lang="zh-CN" altLang="en-US" sz="1400"/>
              <a:t>　</a:t>
            </a:r>
            <a:r>
              <a:rPr lang="arn-CL" altLang="zh-CN" sz="1400"/>
              <a:t>Charles W.Bachman </a:t>
            </a:r>
            <a:r>
              <a:rPr lang="zh-CN" altLang="en-US" sz="1400"/>
              <a:t>数据库</a:t>
            </a:r>
          </a:p>
          <a:p>
            <a:r>
              <a:rPr lang="en-US" altLang="zh-CN" sz="1400"/>
              <a:t>1974</a:t>
            </a:r>
            <a:r>
              <a:rPr lang="zh-CN" altLang="en-US" sz="1400"/>
              <a:t>　</a:t>
            </a:r>
            <a:r>
              <a:rPr lang="arn-CL" altLang="zh-CN" sz="1400"/>
              <a:t>Donald E.Knuth TEX 《</a:t>
            </a:r>
            <a:r>
              <a:rPr lang="zh-CN" altLang="en-US" sz="1400"/>
              <a:t>计算机程序设计的艺术</a:t>
            </a:r>
            <a:r>
              <a:rPr lang="en-US" altLang="zh-CN" sz="1400"/>
              <a:t>》</a:t>
            </a:r>
          </a:p>
          <a:p>
            <a:r>
              <a:rPr lang="en-US" altLang="zh-CN" sz="1400"/>
              <a:t>1975</a:t>
            </a:r>
            <a:r>
              <a:rPr lang="zh-CN" altLang="en-US" sz="1400"/>
              <a:t>　</a:t>
            </a:r>
            <a:r>
              <a:rPr lang="arn-CL" altLang="zh-CN" sz="1400"/>
              <a:t>Allen Newell</a:t>
            </a:r>
            <a:r>
              <a:rPr lang="zh-CN" altLang="en-US" sz="1400"/>
              <a:t>和</a:t>
            </a:r>
            <a:r>
              <a:rPr lang="arn-CL" altLang="zh-CN" sz="1400"/>
              <a:t>Herbert A.Simon </a:t>
            </a:r>
            <a:r>
              <a:rPr lang="zh-CN" altLang="en-US" sz="1400"/>
              <a:t>人工智能 </a:t>
            </a:r>
          </a:p>
          <a:p>
            <a:r>
              <a:rPr lang="en-US" altLang="zh-CN" sz="1400"/>
              <a:t>1976</a:t>
            </a:r>
            <a:r>
              <a:rPr lang="zh-CN" altLang="en-US" sz="1400"/>
              <a:t>　</a:t>
            </a:r>
            <a:r>
              <a:rPr lang="arn-CL" altLang="zh-CN" sz="1400"/>
              <a:t>Michael O.Robin</a:t>
            </a:r>
            <a:r>
              <a:rPr lang="zh-CN" altLang="en-US" sz="1400"/>
              <a:t>和</a:t>
            </a:r>
            <a:r>
              <a:rPr lang="arn-CL" altLang="zh-CN" sz="1400"/>
              <a:t>Dana S.Scott</a:t>
            </a:r>
            <a:r>
              <a:rPr lang="zh-CN" altLang="en-US" sz="1400"/>
              <a:t>非决定性机器</a:t>
            </a:r>
          </a:p>
          <a:p>
            <a:r>
              <a:rPr lang="en-US" altLang="zh-CN" sz="1400"/>
              <a:t>1977</a:t>
            </a:r>
            <a:r>
              <a:rPr lang="zh-CN" altLang="en-US" sz="1400"/>
              <a:t>　</a:t>
            </a:r>
            <a:r>
              <a:rPr lang="arn-CL" altLang="zh-CN" sz="1400"/>
              <a:t>John Backus </a:t>
            </a:r>
            <a:r>
              <a:rPr lang="zh-CN" altLang="en-US" sz="1400"/>
              <a:t>高级编程系统设计</a:t>
            </a:r>
          </a:p>
          <a:p>
            <a:r>
              <a:rPr lang="en-US" altLang="zh-CN" sz="1400"/>
              <a:t>1978</a:t>
            </a:r>
            <a:r>
              <a:rPr lang="zh-CN" altLang="en-US" sz="1400"/>
              <a:t>　</a:t>
            </a:r>
            <a:r>
              <a:rPr lang="arn-CL" altLang="zh-CN" sz="1400"/>
              <a:t>Robert W.Floyd </a:t>
            </a:r>
            <a:r>
              <a:rPr lang="zh-CN" altLang="en-US" sz="1400"/>
              <a:t>算法</a:t>
            </a:r>
          </a:p>
          <a:p>
            <a:r>
              <a:rPr lang="en-US" altLang="zh-CN" sz="1400"/>
              <a:t>1979</a:t>
            </a:r>
            <a:r>
              <a:rPr lang="zh-CN" altLang="en-US" sz="1400"/>
              <a:t>　</a:t>
            </a:r>
            <a:r>
              <a:rPr lang="arn-CL" altLang="zh-CN" sz="1400"/>
              <a:t>Kenneth E.Iverson </a:t>
            </a:r>
            <a:r>
              <a:rPr lang="zh-CN" altLang="en-US" sz="1400"/>
              <a:t>互动式系统</a:t>
            </a:r>
          </a:p>
          <a:p>
            <a:r>
              <a:rPr lang="en-US" altLang="zh-CN" sz="1400"/>
              <a:t>1980</a:t>
            </a:r>
            <a:r>
              <a:rPr lang="zh-CN" altLang="en-US" sz="1400"/>
              <a:t>　</a:t>
            </a:r>
            <a:r>
              <a:rPr lang="arn-CL" altLang="zh-CN" sz="1400"/>
              <a:t>C.Anthony R.hoare </a:t>
            </a:r>
            <a:r>
              <a:rPr lang="zh-CN" altLang="en-US" sz="1400"/>
              <a:t>对程序设计语言的定义</a:t>
            </a:r>
          </a:p>
          <a:p>
            <a:r>
              <a:rPr lang="en-US" altLang="zh-CN" sz="1400"/>
              <a:t>1981</a:t>
            </a:r>
            <a:r>
              <a:rPr lang="zh-CN" altLang="en-US" sz="1400"/>
              <a:t>　</a:t>
            </a:r>
            <a:r>
              <a:rPr lang="arn-CL" altLang="zh-CN" sz="1400"/>
              <a:t>Edgar F.Codd </a:t>
            </a:r>
            <a:r>
              <a:rPr lang="zh-CN" altLang="en-US" sz="1400"/>
              <a:t>数据库管理系统</a:t>
            </a:r>
          </a:p>
          <a:p>
            <a:r>
              <a:rPr lang="en-US" altLang="zh-CN" sz="1400"/>
              <a:t>1982</a:t>
            </a:r>
            <a:r>
              <a:rPr lang="zh-CN" altLang="en-US" sz="1400"/>
              <a:t>　</a:t>
            </a:r>
            <a:r>
              <a:rPr lang="arn-CL" altLang="zh-CN" sz="1400"/>
              <a:t>Steven A.Cook </a:t>
            </a:r>
            <a:r>
              <a:rPr lang="arn-CL" altLang="zh-CN" sz="1400" smtClean="0"/>
              <a:t> NPC</a:t>
            </a:r>
            <a:r>
              <a:rPr lang="zh-CN" altLang="en-US" sz="1400" smtClean="0"/>
              <a:t>问题</a:t>
            </a:r>
            <a:endParaRPr lang="arn-CL" altLang="zh-CN" sz="1400"/>
          </a:p>
          <a:p>
            <a:r>
              <a:rPr lang="arn-CL" altLang="zh-CN" sz="1400"/>
              <a:t>1983</a:t>
            </a:r>
            <a:r>
              <a:rPr lang="zh-CN" altLang="arn-CL" sz="1400"/>
              <a:t>　</a:t>
            </a:r>
            <a:r>
              <a:rPr lang="arn-CL" altLang="zh-CN" sz="1400"/>
              <a:t>Ken Thompson</a:t>
            </a:r>
            <a:r>
              <a:rPr lang="zh-CN" altLang="en-US" sz="1400"/>
              <a:t>和</a:t>
            </a:r>
            <a:r>
              <a:rPr lang="arn-CL" altLang="zh-CN" sz="1400"/>
              <a:t>Dennis </a:t>
            </a:r>
            <a:r>
              <a:rPr lang="arn-CL" altLang="zh-CN" sz="1400" smtClean="0"/>
              <a:t>M.Ritchie  </a:t>
            </a:r>
            <a:r>
              <a:rPr lang="zh-CN" altLang="en-US" sz="1400" smtClean="0"/>
              <a:t>操作系统</a:t>
            </a:r>
            <a:endParaRPr lang="zh-CN" altLang="en-US" sz="1400"/>
          </a:p>
          <a:p>
            <a:r>
              <a:rPr lang="en-US" altLang="zh-CN" sz="1400"/>
              <a:t>1984</a:t>
            </a:r>
            <a:r>
              <a:rPr lang="zh-CN" altLang="en-US" sz="1400"/>
              <a:t>　</a:t>
            </a:r>
            <a:r>
              <a:rPr lang="arn-CL" altLang="zh-CN" sz="1400"/>
              <a:t>Niklaus Wirth </a:t>
            </a:r>
            <a:r>
              <a:rPr lang="zh-CN" altLang="en-US" sz="1400"/>
              <a:t>计算语言</a:t>
            </a:r>
          </a:p>
          <a:p>
            <a:r>
              <a:rPr lang="en-US" altLang="zh-CN" sz="1400"/>
              <a:t>1985</a:t>
            </a:r>
            <a:r>
              <a:rPr lang="zh-CN" altLang="en-US" sz="1400"/>
              <a:t>　</a:t>
            </a:r>
            <a:r>
              <a:rPr lang="arn-CL" altLang="zh-CN" sz="1400"/>
              <a:t>Richard M.Karp </a:t>
            </a:r>
            <a:r>
              <a:rPr lang="zh-CN" altLang="en-US" sz="1400"/>
              <a:t>算法理论</a:t>
            </a:r>
          </a:p>
          <a:p>
            <a:r>
              <a:rPr lang="en-US" altLang="zh-CN" sz="1400"/>
              <a:t>1986</a:t>
            </a:r>
            <a:r>
              <a:rPr lang="zh-CN" altLang="en-US" sz="1400"/>
              <a:t>　</a:t>
            </a:r>
            <a:r>
              <a:rPr lang="arn-CL" altLang="zh-CN" sz="1400"/>
              <a:t>John E.Hopcroft </a:t>
            </a:r>
            <a:r>
              <a:rPr lang="zh-CN" altLang="en-US" sz="1400"/>
              <a:t>算法及数据结构 </a:t>
            </a:r>
            <a:r>
              <a:rPr lang="en-US" altLang="zh-CN" sz="1400"/>
              <a:t>(</a:t>
            </a:r>
            <a:r>
              <a:rPr lang="arn-CL" altLang="zh-CN" sz="1400"/>
              <a:t>Cornell  U</a:t>
            </a:r>
            <a:r>
              <a:rPr lang="arn-CL" altLang="zh-CN" sz="1400" smtClean="0"/>
              <a:t>.)</a:t>
            </a:r>
            <a:endParaRPr lang="en-US" altLang="zh-CN" sz="1400" smtClean="0"/>
          </a:p>
          <a:p>
            <a:r>
              <a:rPr lang="en-US" altLang="zh-CN" sz="1400"/>
              <a:t>1987</a:t>
            </a:r>
            <a:r>
              <a:rPr lang="zh-CN" altLang="en-US" sz="1400"/>
              <a:t>　</a:t>
            </a:r>
            <a:r>
              <a:rPr lang="arn-CL" altLang="zh-CN" sz="1400"/>
              <a:t>John Cocke </a:t>
            </a:r>
            <a:r>
              <a:rPr lang="zh-CN" altLang="en-US" sz="1400"/>
              <a:t>面向对象的</a:t>
            </a:r>
            <a:r>
              <a:rPr lang="zh-CN" altLang="en-US" sz="1400" smtClean="0"/>
              <a:t>编程语言</a:t>
            </a:r>
            <a:endParaRPr lang="zh-CN" altLang="en-US" sz="1400"/>
          </a:p>
        </p:txBody>
      </p:sp>
      <p:sp>
        <p:nvSpPr>
          <p:cNvPr id="6" name="矩形 5"/>
          <p:cNvSpPr/>
          <p:nvPr/>
        </p:nvSpPr>
        <p:spPr>
          <a:xfrm>
            <a:off x="5840840" y="776703"/>
            <a:ext cx="583372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/>
              <a:t>1988</a:t>
            </a:r>
            <a:r>
              <a:rPr lang="zh-CN" altLang="en-US" sz="1400"/>
              <a:t>　</a:t>
            </a:r>
            <a:r>
              <a:rPr lang="arn-CL" altLang="zh-CN" sz="1400"/>
              <a:t>Ivan E.Sutherland </a:t>
            </a:r>
            <a:r>
              <a:rPr lang="zh-CN" altLang="en-US" sz="1400"/>
              <a:t>计算机图形学</a:t>
            </a:r>
          </a:p>
          <a:p>
            <a:r>
              <a:rPr lang="en-US" altLang="zh-CN" sz="1400"/>
              <a:t>1989</a:t>
            </a:r>
            <a:r>
              <a:rPr lang="zh-CN" altLang="en-US" sz="1400"/>
              <a:t>　</a:t>
            </a:r>
            <a:r>
              <a:rPr lang="arn-CL" altLang="zh-CN" sz="1400"/>
              <a:t>William V.Kahan </a:t>
            </a:r>
            <a:r>
              <a:rPr lang="zh-CN" altLang="en-US" sz="1400"/>
              <a:t>数值分析</a:t>
            </a:r>
          </a:p>
          <a:p>
            <a:r>
              <a:rPr lang="en-US" altLang="zh-CN" sz="1400"/>
              <a:t>1990</a:t>
            </a:r>
            <a:r>
              <a:rPr lang="zh-CN" altLang="en-US" sz="1400"/>
              <a:t>　</a:t>
            </a:r>
            <a:r>
              <a:rPr lang="arn-CL" altLang="zh-CN" sz="1400"/>
              <a:t>Fernando J.Corbato </a:t>
            </a:r>
            <a:r>
              <a:rPr lang="zh-CN" altLang="en-US" sz="1400"/>
              <a:t>资源共享</a:t>
            </a:r>
          </a:p>
          <a:p>
            <a:r>
              <a:rPr lang="en-US" altLang="zh-CN" sz="1400" smtClean="0"/>
              <a:t>1991</a:t>
            </a:r>
            <a:r>
              <a:rPr lang="zh-CN" altLang="en-US" sz="1400"/>
              <a:t>　</a:t>
            </a:r>
            <a:r>
              <a:rPr lang="arn-CL" altLang="zh-CN" sz="1400"/>
              <a:t>Robin Milner </a:t>
            </a:r>
            <a:r>
              <a:rPr lang="zh-CN" altLang="en-US" sz="1400"/>
              <a:t>并行理论 </a:t>
            </a:r>
            <a:r>
              <a:rPr lang="en-US" altLang="zh-CN" sz="1400"/>
              <a:t>(</a:t>
            </a:r>
            <a:r>
              <a:rPr lang="zh-CN" altLang="en-US" sz="1400"/>
              <a:t>剑桥大学</a:t>
            </a:r>
            <a:r>
              <a:rPr lang="en-US" altLang="zh-CN" sz="1400" smtClean="0"/>
              <a:t>)</a:t>
            </a:r>
            <a:endParaRPr lang="zh-CN" altLang="en-US" sz="1400"/>
          </a:p>
          <a:p>
            <a:r>
              <a:rPr lang="en-US" altLang="zh-CN" sz="1400"/>
              <a:t>1992</a:t>
            </a:r>
            <a:r>
              <a:rPr lang="zh-CN" altLang="en-US" sz="1400"/>
              <a:t>　</a:t>
            </a:r>
            <a:r>
              <a:rPr lang="arn-CL" altLang="zh-CN" sz="1400"/>
              <a:t>Butler Lampson </a:t>
            </a:r>
            <a:r>
              <a:rPr lang="zh-CN" altLang="en-US" sz="1400"/>
              <a:t>个人分布式计算机系统</a:t>
            </a:r>
          </a:p>
          <a:p>
            <a:r>
              <a:rPr lang="en-US" altLang="zh-CN" sz="1400"/>
              <a:t>1993</a:t>
            </a:r>
            <a:r>
              <a:rPr lang="zh-CN" altLang="en-US" sz="1400"/>
              <a:t>　</a:t>
            </a:r>
            <a:r>
              <a:rPr lang="arn-CL" altLang="zh-CN" sz="1400"/>
              <a:t>Jurlis Hartmanis</a:t>
            </a:r>
            <a:r>
              <a:rPr lang="zh-CN" altLang="en-US" sz="1400"/>
              <a:t>和</a:t>
            </a:r>
            <a:r>
              <a:rPr lang="arn-CL" altLang="zh-CN" sz="1400"/>
              <a:t>Richard </a:t>
            </a:r>
            <a:r>
              <a:rPr lang="arn-CL" altLang="zh-CN" sz="1400" smtClean="0"/>
              <a:t>E.Stearns  </a:t>
            </a:r>
            <a:r>
              <a:rPr lang="zh-CN" altLang="en-US" sz="1400" smtClean="0"/>
              <a:t>计算复杂性</a:t>
            </a:r>
            <a:endParaRPr lang="zh-CN" altLang="en-US" sz="1400"/>
          </a:p>
          <a:p>
            <a:r>
              <a:rPr lang="en-US" altLang="zh-CN" sz="1400"/>
              <a:t>1994</a:t>
            </a:r>
            <a:r>
              <a:rPr lang="zh-CN" altLang="en-US" sz="1400"/>
              <a:t>　</a:t>
            </a:r>
            <a:r>
              <a:rPr lang="arn-CL" altLang="zh-CN" sz="1400"/>
              <a:t>Raj Reddy</a:t>
            </a:r>
            <a:r>
              <a:rPr lang="zh-CN" altLang="en-US" sz="1400"/>
              <a:t>和</a:t>
            </a:r>
            <a:r>
              <a:rPr lang="arn-CL" altLang="zh-CN" sz="1400"/>
              <a:t>Edward Feigenbaum </a:t>
            </a:r>
            <a:r>
              <a:rPr lang="zh-CN" altLang="en-US" sz="1400"/>
              <a:t>人工智能</a:t>
            </a:r>
          </a:p>
          <a:p>
            <a:r>
              <a:rPr lang="en-US" altLang="zh-CN" sz="1400"/>
              <a:t>1995</a:t>
            </a:r>
            <a:r>
              <a:rPr lang="zh-CN" altLang="en-US" sz="1400"/>
              <a:t>　</a:t>
            </a:r>
            <a:r>
              <a:rPr lang="arn-CL" altLang="zh-CN" sz="1400"/>
              <a:t>Manuel Blum </a:t>
            </a:r>
            <a:r>
              <a:rPr lang="zh-CN" altLang="en-US" sz="1400"/>
              <a:t>计算复杂性理论</a:t>
            </a:r>
          </a:p>
          <a:p>
            <a:r>
              <a:rPr lang="en-US" altLang="zh-CN" sz="1400"/>
              <a:t>1996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Amir </a:t>
            </a:r>
            <a:r>
              <a:rPr lang="arn-CL" altLang="zh-CN" sz="1400"/>
              <a:t>Pnueli </a:t>
            </a:r>
            <a:r>
              <a:rPr lang="zh-CN" altLang="en-US" sz="1400"/>
              <a:t>临时逻辑</a:t>
            </a:r>
          </a:p>
          <a:p>
            <a:r>
              <a:rPr lang="en-US" altLang="zh-CN" sz="1400"/>
              <a:t>1997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Douglas </a:t>
            </a:r>
            <a:r>
              <a:rPr lang="arn-CL" altLang="zh-CN" sz="1400"/>
              <a:t>Engelbart </a:t>
            </a:r>
            <a:r>
              <a:rPr lang="zh-CN" altLang="en-US" sz="1400"/>
              <a:t>交互计算概念</a:t>
            </a:r>
          </a:p>
          <a:p>
            <a:r>
              <a:rPr lang="en-US" altLang="zh-CN" sz="1400"/>
              <a:t>1998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James </a:t>
            </a:r>
            <a:r>
              <a:rPr lang="arn-CL" altLang="zh-CN" sz="1400"/>
              <a:t>Gray </a:t>
            </a:r>
            <a:r>
              <a:rPr lang="zh-CN" altLang="en-US" sz="1400"/>
              <a:t>数据库</a:t>
            </a:r>
          </a:p>
          <a:p>
            <a:r>
              <a:rPr lang="en-US" altLang="zh-CN" sz="1400"/>
              <a:t>1999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Frederick </a:t>
            </a:r>
            <a:r>
              <a:rPr lang="arn-CL" altLang="zh-CN" sz="1400"/>
              <a:t>P. Brooks, Jr</a:t>
            </a:r>
            <a:r>
              <a:rPr lang="arn-CL" altLang="zh-CN" sz="1400" smtClean="0"/>
              <a:t>.  </a:t>
            </a:r>
            <a:r>
              <a:rPr lang="zh-CN" altLang="en-US" sz="1400" smtClean="0"/>
              <a:t>体系结构</a:t>
            </a:r>
            <a:endParaRPr lang="zh-CN" altLang="en-US" sz="1400"/>
          </a:p>
          <a:p>
            <a:r>
              <a:rPr lang="en-US" altLang="zh-CN" sz="1400"/>
              <a:t>2000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Andrew </a:t>
            </a:r>
            <a:r>
              <a:rPr lang="arn-CL" altLang="zh-CN" sz="1400"/>
              <a:t>Chi-Chih Yao(</a:t>
            </a:r>
            <a:r>
              <a:rPr lang="zh-CN" altLang="en-US" sz="1400"/>
              <a:t>姚期智</a:t>
            </a:r>
            <a:r>
              <a:rPr lang="en-US" altLang="zh-CN" sz="1400"/>
              <a:t>) </a:t>
            </a:r>
            <a:r>
              <a:rPr lang="en-US" altLang="zh-CN" sz="1400" smtClean="0"/>
              <a:t> </a:t>
            </a:r>
            <a:r>
              <a:rPr lang="zh-CN" altLang="en-US" sz="1400" smtClean="0"/>
              <a:t>加密算法</a:t>
            </a:r>
            <a:endParaRPr lang="zh-CN" altLang="en-US" sz="1400"/>
          </a:p>
          <a:p>
            <a:r>
              <a:rPr lang="en-US" altLang="zh-CN" sz="1400"/>
              <a:t>2001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Ole-Johan </a:t>
            </a:r>
            <a:r>
              <a:rPr lang="arn-CL" altLang="zh-CN" sz="1400"/>
              <a:t>Dahl</a:t>
            </a:r>
            <a:r>
              <a:rPr lang="zh-CN" altLang="arn-CL" sz="1400"/>
              <a:t>、</a:t>
            </a:r>
            <a:r>
              <a:rPr lang="arn-CL" altLang="zh-CN" sz="1400"/>
              <a:t>Kristen Nygaard </a:t>
            </a:r>
            <a:r>
              <a:rPr lang="zh-CN" altLang="en-US" sz="1400"/>
              <a:t>面向对象</a:t>
            </a:r>
          </a:p>
          <a:p>
            <a:r>
              <a:rPr lang="en-US" altLang="zh-CN" sz="1400"/>
              <a:t>2002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Ronald </a:t>
            </a:r>
            <a:r>
              <a:rPr lang="arn-CL" altLang="zh-CN" sz="1400"/>
              <a:t>L. Rivest</a:t>
            </a:r>
            <a:r>
              <a:rPr lang="zh-CN" altLang="arn-CL" sz="1400"/>
              <a:t>、</a:t>
            </a:r>
            <a:r>
              <a:rPr lang="arn-CL" altLang="zh-CN" sz="1400"/>
              <a:t>Adi Shamir</a:t>
            </a:r>
            <a:r>
              <a:rPr lang="zh-CN" altLang="arn-CL" sz="1400"/>
              <a:t>、</a:t>
            </a:r>
            <a:r>
              <a:rPr lang="arn-CL" altLang="zh-CN" sz="1400"/>
              <a:t>Leonard M.  Adleman </a:t>
            </a:r>
            <a:r>
              <a:rPr lang="zh-CN" altLang="en-US" sz="1400"/>
              <a:t>公共密钥 </a:t>
            </a:r>
            <a:r>
              <a:rPr lang="en-US" altLang="zh-CN" sz="1400"/>
              <a:t>(</a:t>
            </a:r>
            <a:r>
              <a:rPr lang="arn-CL" altLang="zh-CN" sz="1400" smtClean="0"/>
              <a:t>RSA</a:t>
            </a:r>
            <a:r>
              <a:rPr lang="en-US" altLang="zh-CN" sz="1400" smtClean="0"/>
              <a:t>)</a:t>
            </a:r>
            <a:endParaRPr lang="zh-CN" altLang="en-US" sz="1400"/>
          </a:p>
          <a:p>
            <a:r>
              <a:rPr lang="en-US" altLang="zh-CN" sz="1400"/>
              <a:t>2003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Alan </a:t>
            </a:r>
            <a:r>
              <a:rPr lang="arn-CL" altLang="zh-CN" sz="1400"/>
              <a:t>Kay  Smalltalk</a:t>
            </a:r>
          </a:p>
          <a:p>
            <a:r>
              <a:rPr lang="arn-CL" altLang="zh-CN" sz="1400"/>
              <a:t>2004  </a:t>
            </a:r>
            <a:r>
              <a:rPr lang="arn-CL" altLang="zh-CN" sz="1400" smtClean="0"/>
              <a:t>  Vinton </a:t>
            </a:r>
            <a:r>
              <a:rPr lang="arn-CL" altLang="zh-CN" sz="1400"/>
              <a:t>G. Cerf</a:t>
            </a:r>
            <a:r>
              <a:rPr lang="zh-CN" altLang="arn-CL" sz="1400"/>
              <a:t>、</a:t>
            </a:r>
            <a:r>
              <a:rPr lang="arn-CL" altLang="zh-CN" sz="1400"/>
              <a:t>Robert E. Kahn </a:t>
            </a:r>
            <a:r>
              <a:rPr lang="zh-CN" altLang="en-US" sz="1400"/>
              <a:t>互联网</a:t>
            </a:r>
          </a:p>
          <a:p>
            <a:r>
              <a:rPr lang="en-US" altLang="zh-CN" sz="1400"/>
              <a:t>2005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Peter </a:t>
            </a:r>
            <a:r>
              <a:rPr lang="arn-CL" altLang="zh-CN" sz="1400"/>
              <a:t>Naur  Algol 60</a:t>
            </a:r>
            <a:r>
              <a:rPr lang="zh-CN" altLang="en-US" sz="1400"/>
              <a:t>语言</a:t>
            </a:r>
          </a:p>
          <a:p>
            <a:r>
              <a:rPr lang="en-US" altLang="zh-CN" sz="1400"/>
              <a:t>1996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Amir </a:t>
            </a:r>
            <a:r>
              <a:rPr lang="arn-CL" altLang="zh-CN" sz="1400"/>
              <a:t>Pnueli </a:t>
            </a:r>
            <a:r>
              <a:rPr lang="zh-CN" altLang="en-US" sz="1400"/>
              <a:t>临时逻辑</a:t>
            </a:r>
          </a:p>
          <a:p>
            <a:r>
              <a:rPr lang="en-US" altLang="zh-CN" sz="1400"/>
              <a:t>2006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Frances</a:t>
            </a:r>
            <a:r>
              <a:rPr lang="arn-CL" altLang="zh-CN" sz="1400"/>
              <a:t> E. Allen</a:t>
            </a:r>
            <a:r>
              <a:rPr lang="zh-CN" altLang="arn-CL" sz="1400"/>
              <a:t>（</a:t>
            </a:r>
            <a:r>
              <a:rPr lang="zh-CN" altLang="en-US" sz="1400"/>
              <a:t>第一位女性</a:t>
            </a:r>
            <a:r>
              <a:rPr lang="zh-CN" altLang="en-US" sz="1400" smtClean="0"/>
              <a:t>）编译器</a:t>
            </a:r>
            <a:r>
              <a:rPr lang="zh-CN" altLang="en-US" sz="1400"/>
              <a:t>优化</a:t>
            </a:r>
          </a:p>
          <a:p>
            <a:r>
              <a:rPr lang="en-US" altLang="zh-CN" sz="1400"/>
              <a:t>2007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Edmund </a:t>
            </a:r>
            <a:r>
              <a:rPr lang="arn-CL" altLang="zh-CN" sz="1400"/>
              <a:t>M. Clarke</a:t>
            </a:r>
            <a:r>
              <a:rPr lang="zh-CN" altLang="arn-CL" sz="1400"/>
              <a:t>，</a:t>
            </a:r>
            <a:r>
              <a:rPr lang="arn-CL" altLang="zh-CN" sz="1400"/>
              <a:t>Allen Emerson</a:t>
            </a:r>
            <a:r>
              <a:rPr lang="zh-CN" altLang="en-US" sz="1400"/>
              <a:t>和</a:t>
            </a:r>
            <a:r>
              <a:rPr lang="arn-CL" altLang="zh-CN" sz="1400"/>
              <a:t>Joseph </a:t>
            </a:r>
            <a:r>
              <a:rPr lang="arn-CL" altLang="zh-CN" sz="1400" smtClean="0"/>
              <a:t>Sifakis</a:t>
            </a:r>
            <a:r>
              <a:rPr lang="zh-CN" altLang="en-US" sz="1400" smtClean="0"/>
              <a:t> 自动检测</a:t>
            </a:r>
            <a:endParaRPr lang="zh-CN" altLang="en-US" sz="1400"/>
          </a:p>
          <a:p>
            <a:r>
              <a:rPr lang="en-US" altLang="zh-CN" sz="1400"/>
              <a:t>2008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Barbara </a:t>
            </a:r>
            <a:r>
              <a:rPr lang="arn-CL" altLang="zh-CN" sz="1400"/>
              <a:t>Liskov</a:t>
            </a:r>
            <a:r>
              <a:rPr lang="zh-CN" altLang="arn-CL" sz="1400"/>
              <a:t>（</a:t>
            </a:r>
            <a:r>
              <a:rPr lang="zh-CN" altLang="en-US" sz="1400"/>
              <a:t>又一位</a:t>
            </a:r>
            <a:r>
              <a:rPr lang="zh-CN" altLang="en-US" sz="1400" smtClean="0"/>
              <a:t>女性）</a:t>
            </a:r>
            <a:r>
              <a:rPr lang="zh-CN" altLang="en-US" sz="1400"/>
              <a:t>程序语言 设计</a:t>
            </a:r>
          </a:p>
          <a:p>
            <a:r>
              <a:rPr lang="en-US" altLang="zh-CN" sz="1400"/>
              <a:t>2009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Charles </a:t>
            </a:r>
            <a:r>
              <a:rPr lang="arn-CL" altLang="zh-CN" sz="1400"/>
              <a:t>Thacker, </a:t>
            </a:r>
            <a:r>
              <a:rPr lang="zh-CN" altLang="en-US" sz="1400"/>
              <a:t>设计制造第一款现代</a:t>
            </a:r>
            <a:r>
              <a:rPr lang="arn-CL" altLang="zh-CN" sz="1400"/>
              <a:t>PC</a:t>
            </a:r>
            <a:r>
              <a:rPr lang="zh-CN" altLang="arn-CL" sz="1400"/>
              <a:t>（</a:t>
            </a:r>
            <a:r>
              <a:rPr lang="zh-CN" altLang="en-US" sz="1400"/>
              <a:t>微软）</a:t>
            </a:r>
          </a:p>
          <a:p>
            <a:r>
              <a:rPr lang="en-US" altLang="zh-CN" sz="1400"/>
              <a:t>2010 </a:t>
            </a:r>
            <a:r>
              <a:rPr lang="en-US" altLang="zh-CN" sz="1400" smtClean="0"/>
              <a:t>   </a:t>
            </a:r>
            <a:r>
              <a:rPr lang="arn-CL" altLang="zh-CN" sz="1400" smtClean="0"/>
              <a:t>Leslie </a:t>
            </a:r>
            <a:r>
              <a:rPr lang="arn-CL" altLang="zh-CN" sz="1400"/>
              <a:t>Valiant, </a:t>
            </a:r>
            <a:r>
              <a:rPr lang="zh-CN" altLang="en-US" sz="1400"/>
              <a:t>概率近似正确理论</a:t>
            </a:r>
          </a:p>
          <a:p>
            <a:r>
              <a:rPr lang="en-US" altLang="zh-CN" sz="1400"/>
              <a:t>2011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Judea </a:t>
            </a:r>
            <a:r>
              <a:rPr lang="arn-CL" altLang="zh-CN" sz="1400"/>
              <a:t>Pearl </a:t>
            </a:r>
            <a:r>
              <a:rPr lang="zh-CN" altLang="en-US" sz="1400" smtClean="0"/>
              <a:t> 概率论</a:t>
            </a:r>
            <a:r>
              <a:rPr lang="zh-CN" altLang="en-US" sz="1400"/>
              <a:t>和因果</a:t>
            </a:r>
            <a:r>
              <a:rPr lang="zh-CN" altLang="en-US" sz="1400" smtClean="0"/>
              <a:t>推理</a:t>
            </a:r>
            <a:endParaRPr lang="zh-CN" altLang="en-US" sz="1400"/>
          </a:p>
          <a:p>
            <a:r>
              <a:rPr lang="en-US" altLang="zh-CN" sz="1400"/>
              <a:t>2012  </a:t>
            </a:r>
            <a:r>
              <a:rPr lang="en-US" altLang="zh-CN" sz="1400" smtClean="0"/>
              <a:t>  </a:t>
            </a:r>
            <a:r>
              <a:rPr lang="arn-CL" altLang="zh-CN" sz="1400" smtClean="0"/>
              <a:t>Shafi </a:t>
            </a:r>
            <a:r>
              <a:rPr lang="arn-CL" altLang="zh-CN" sz="1400"/>
              <a:t>Goldwasser</a:t>
            </a:r>
            <a:r>
              <a:rPr lang="zh-CN" altLang="arn-CL" sz="1400"/>
              <a:t>、</a:t>
            </a:r>
            <a:r>
              <a:rPr lang="arn-CL" altLang="zh-CN" sz="1400"/>
              <a:t>Silvio Micali </a:t>
            </a:r>
            <a:r>
              <a:rPr lang="arn-CL" altLang="zh-CN" sz="1400" smtClean="0"/>
              <a:t> </a:t>
            </a:r>
            <a:r>
              <a:rPr lang="zh-CN" altLang="en-US" sz="1400" smtClean="0"/>
              <a:t>现代</a:t>
            </a:r>
            <a:r>
              <a:rPr lang="zh-CN" altLang="en-US" sz="1400"/>
              <a:t>密码学的</a:t>
            </a:r>
            <a:r>
              <a:rPr lang="zh-CN" altLang="en-US" sz="1400" smtClean="0"/>
              <a:t>数学基础</a:t>
            </a:r>
            <a:endParaRPr lang="zh-CN" altLang="en-US" sz="1400"/>
          </a:p>
        </p:txBody>
      </p:sp>
    </p:spTree>
    <p:extLst>
      <p:ext uri="{BB962C8B-B14F-4D97-AF65-F5344CB8AC3E}">
        <p14:creationId xmlns="" xmlns:p14="http://schemas.microsoft.com/office/powerpoint/2010/main" val="3605238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mtClean="0"/>
              <a:t>1.1.1  </a:t>
            </a:r>
            <a:r>
              <a:rPr lang="zh-CN" altLang="en-US" smtClean="0"/>
              <a:t>计算机的发展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287565378"/>
              </p:ext>
            </p:extLst>
          </p:nvPr>
        </p:nvGraphicFramePr>
        <p:xfrm>
          <a:off x="3403600" y="732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65194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图灵</a:t>
            </a:r>
            <a:r>
              <a:rPr lang="zh-CN" altLang="zh-CN" b="1"/>
              <a:t>测试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1950</a:t>
            </a:r>
            <a:r>
              <a:rPr lang="zh-CN" altLang="zh-CN"/>
              <a:t>年，</a:t>
            </a:r>
            <a:r>
              <a:rPr lang="zh-CN" altLang="zh-CN" smtClean="0"/>
              <a:t>图灵</a:t>
            </a:r>
            <a:r>
              <a:rPr lang="zh-CN" altLang="en-US" smtClean="0"/>
              <a:t>在</a:t>
            </a:r>
            <a:r>
              <a:rPr lang="zh-CN" altLang="zh-CN" smtClean="0"/>
              <a:t>《计算机器与智能》论文</a:t>
            </a:r>
            <a:r>
              <a:rPr lang="zh-CN" altLang="en-US" smtClean="0"/>
              <a:t>中</a:t>
            </a:r>
            <a:r>
              <a:rPr lang="zh-CN" altLang="zh-CN" smtClean="0"/>
              <a:t>，反驳</a:t>
            </a:r>
            <a:r>
              <a:rPr lang="zh-CN" altLang="zh-CN"/>
              <a:t>了各种机器不能思维的论点，做出了肯定的回答</a:t>
            </a:r>
            <a:r>
              <a:rPr lang="zh-CN" altLang="zh-CN" smtClean="0"/>
              <a:t>。</a:t>
            </a:r>
            <a:r>
              <a:rPr lang="zh-CN" altLang="en-US" smtClean="0"/>
              <a:t>并且</a:t>
            </a:r>
            <a:r>
              <a:rPr lang="zh-CN" altLang="zh-CN" smtClean="0"/>
              <a:t>提出了</a:t>
            </a:r>
            <a:r>
              <a:rPr lang="zh-CN" altLang="en-US" smtClean="0"/>
              <a:t>“</a:t>
            </a:r>
            <a:r>
              <a:rPr lang="zh-CN" altLang="zh-CN" smtClean="0"/>
              <a:t>图灵测试</a:t>
            </a:r>
            <a:r>
              <a:rPr lang="zh-CN" altLang="en-US" smtClean="0"/>
              <a:t>”。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b="1">
                <a:solidFill>
                  <a:srgbClr val="C00000"/>
                </a:solidFill>
              </a:rPr>
              <a:t>图灵</a:t>
            </a:r>
            <a:r>
              <a:rPr lang="zh-CN" altLang="zh-CN" b="1" smtClean="0">
                <a:solidFill>
                  <a:srgbClr val="C00000"/>
                </a:solidFill>
              </a:rPr>
              <a:t>测试</a:t>
            </a:r>
            <a:r>
              <a:rPr lang="zh-CN" altLang="en-US" b="1" smtClean="0"/>
              <a:t>：</a:t>
            </a:r>
            <a:endParaRPr lang="en-US" altLang="zh-CN" b="1" smtClean="0"/>
          </a:p>
          <a:p>
            <a:pPr lvl="2"/>
            <a:r>
              <a:rPr lang="zh-CN" altLang="en-US" smtClean="0"/>
              <a:t>测试</a:t>
            </a:r>
            <a:r>
              <a:rPr lang="zh-CN" altLang="zh-CN" smtClean="0"/>
              <a:t>由</a:t>
            </a:r>
            <a:r>
              <a:rPr lang="zh-CN" altLang="en-US" smtClean="0"/>
              <a:t>：提问者</a:t>
            </a:r>
            <a:r>
              <a:rPr lang="en-US" altLang="zh-CN" smtClean="0"/>
              <a:t>C</a:t>
            </a:r>
            <a:r>
              <a:rPr lang="zh-CN" altLang="en-US" smtClean="0"/>
              <a:t>，回答者</a:t>
            </a:r>
            <a:r>
              <a:rPr lang="en-US" altLang="zh-CN" smtClean="0"/>
              <a:t>B</a:t>
            </a:r>
            <a:r>
              <a:rPr lang="zh-CN" altLang="en-US" smtClean="0"/>
              <a:t>，计算机</a:t>
            </a:r>
            <a:r>
              <a:rPr lang="en-US" altLang="zh-CN" smtClean="0"/>
              <a:t>A</a:t>
            </a:r>
            <a:r>
              <a:rPr lang="zh-CN" altLang="en-US" smtClean="0"/>
              <a:t>组成；</a:t>
            </a:r>
            <a:endParaRPr lang="en-US" altLang="zh-CN" smtClean="0"/>
          </a:p>
          <a:p>
            <a:pPr lvl="2"/>
            <a:r>
              <a:rPr lang="zh-CN" altLang="zh-CN" smtClean="0"/>
              <a:t>提问者在与</a:t>
            </a:r>
            <a:r>
              <a:rPr lang="zh-CN" altLang="en-US" smtClean="0"/>
              <a:t>回答者在</a:t>
            </a:r>
            <a:r>
              <a:rPr lang="zh-CN" altLang="zh-CN" smtClean="0"/>
              <a:t>隔离</a:t>
            </a:r>
            <a:r>
              <a:rPr lang="zh-CN" altLang="zh-CN"/>
              <a:t>的</a:t>
            </a:r>
            <a:r>
              <a:rPr lang="zh-CN" altLang="zh-CN" smtClean="0"/>
              <a:t>房间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提问者对</a:t>
            </a:r>
            <a:r>
              <a:rPr lang="zh-CN" altLang="en-US" smtClean="0"/>
              <a:t>测试者</a:t>
            </a:r>
            <a:r>
              <a:rPr lang="zh-CN" altLang="zh-CN" smtClean="0"/>
              <a:t>提问</a:t>
            </a:r>
            <a:r>
              <a:rPr lang="zh-CN" altLang="zh-CN"/>
              <a:t>，来</a:t>
            </a:r>
            <a:r>
              <a:rPr lang="zh-CN" altLang="zh-CN" smtClean="0"/>
              <a:t>鉴别回答</a:t>
            </a:r>
            <a:r>
              <a:rPr lang="zh-CN" altLang="zh-CN"/>
              <a:t>问题</a:t>
            </a:r>
            <a:r>
              <a:rPr lang="zh-CN" altLang="zh-CN" smtClean="0"/>
              <a:t>的</a:t>
            </a:r>
            <a:r>
              <a:rPr lang="zh-CN" altLang="en-US" smtClean="0"/>
              <a:t>人还是机器；</a:t>
            </a:r>
            <a:endParaRPr lang="en-US" altLang="zh-CN" smtClean="0"/>
          </a:p>
          <a:p>
            <a:pPr lvl="2"/>
            <a:r>
              <a:rPr lang="zh-CN" altLang="zh-CN" smtClean="0"/>
              <a:t>提问</a:t>
            </a:r>
            <a:r>
              <a:rPr lang="zh-CN" altLang="zh-CN"/>
              <a:t>者和测试者</a:t>
            </a:r>
            <a:r>
              <a:rPr lang="zh-CN" altLang="zh-CN" smtClean="0"/>
              <a:t>之间通过打字机</a:t>
            </a:r>
            <a:r>
              <a:rPr lang="zh-CN" altLang="zh-CN"/>
              <a:t>进行沟通。</a:t>
            </a:r>
          </a:p>
          <a:p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695" y="1718788"/>
            <a:ext cx="3416300" cy="4356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39580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图灵</a:t>
            </a:r>
            <a:r>
              <a:rPr lang="zh-CN" altLang="zh-CN"/>
              <a:t>测试没有规定问题的范围和提问的标准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如果机器能给</a:t>
            </a:r>
            <a:r>
              <a:rPr lang="zh-CN" altLang="zh-CN"/>
              <a:t>出类似于</a:t>
            </a:r>
            <a:r>
              <a:rPr lang="zh-CN" altLang="zh-CN" smtClean="0"/>
              <a:t>人类的</a:t>
            </a:r>
            <a:r>
              <a:rPr lang="zh-CN" altLang="zh-CN"/>
              <a:t>答案，而且在</a:t>
            </a:r>
            <a:r>
              <a:rPr lang="en-US" altLang="zh-CN"/>
              <a:t>5</a:t>
            </a:r>
            <a:r>
              <a:rPr lang="zh-CN" altLang="zh-CN" smtClean="0"/>
              <a:t>分钟交谈</a:t>
            </a:r>
            <a:r>
              <a:rPr lang="zh-CN" altLang="zh-CN"/>
              <a:t>时间内，</a:t>
            </a:r>
            <a:r>
              <a:rPr lang="zh-CN" altLang="zh-CN" smtClean="0"/>
              <a:t>人类没有</a:t>
            </a:r>
            <a:r>
              <a:rPr lang="zh-CN" altLang="zh-CN"/>
              <a:t>识破对方，那么这台机器就算通过了图灵测试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图灵</a:t>
            </a:r>
            <a:r>
              <a:rPr lang="zh-CN" altLang="zh-CN"/>
              <a:t>指出</a:t>
            </a:r>
            <a:r>
              <a:rPr lang="zh-CN" altLang="zh-CN" smtClean="0"/>
              <a:t>：</a:t>
            </a:r>
            <a:r>
              <a:rPr lang="zh-CN" altLang="zh-CN" smtClean="0">
                <a:solidFill>
                  <a:srgbClr val="C00000"/>
                </a:solidFill>
              </a:rPr>
              <a:t>如果</a:t>
            </a:r>
            <a:r>
              <a:rPr lang="zh-CN" altLang="zh-CN">
                <a:solidFill>
                  <a:srgbClr val="C00000"/>
                </a:solidFill>
              </a:rPr>
              <a:t>机器在某些现实条件下，能够非常好地模仿人回答问题，以至提问者在相当长时间里误认它不是机器，那么机器就可以认为是能够思维</a:t>
            </a:r>
            <a:r>
              <a:rPr lang="zh-CN" altLang="zh-CN" smtClean="0">
                <a:solidFill>
                  <a:srgbClr val="C00000"/>
                </a:solidFill>
              </a:rPr>
              <a:t>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zh-CN" altLang="zh-CN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64767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图灵</a:t>
            </a:r>
            <a:r>
              <a:rPr lang="zh-CN" altLang="zh-CN" b="1"/>
              <a:t>测试与人工智能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图灵</a:t>
            </a:r>
            <a:r>
              <a:rPr lang="zh-CN" altLang="zh-CN"/>
              <a:t>的论文标志着计算机人工智能问题研究的</a:t>
            </a:r>
            <a:r>
              <a:rPr lang="zh-CN" altLang="zh-CN" smtClean="0"/>
              <a:t>开始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计算机</a:t>
            </a:r>
            <a:r>
              <a:rPr lang="zh-CN" altLang="zh-CN"/>
              <a:t>的终极目标也是达到机器的人工智能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图灵预言</a:t>
            </a:r>
            <a:r>
              <a:rPr lang="zh-CN" altLang="en-US" smtClean="0"/>
              <a:t>：</a:t>
            </a:r>
            <a:r>
              <a:rPr lang="zh-CN" altLang="zh-CN" smtClean="0"/>
              <a:t>到</a:t>
            </a:r>
            <a:r>
              <a:rPr lang="en-US" altLang="zh-CN"/>
              <a:t>2000</a:t>
            </a:r>
            <a:r>
              <a:rPr lang="zh-CN" altLang="zh-CN" smtClean="0"/>
              <a:t>年将</a:t>
            </a:r>
            <a:r>
              <a:rPr lang="zh-CN" altLang="zh-CN"/>
              <a:t>会出现足够好的计算机，在长达</a:t>
            </a:r>
            <a:r>
              <a:rPr lang="en-US" altLang="zh-CN"/>
              <a:t>5</a:t>
            </a:r>
            <a:r>
              <a:rPr lang="zh-CN" altLang="zh-CN"/>
              <a:t>分钟交谈中，人类裁判在图灵测试中的准确率会下降到</a:t>
            </a:r>
            <a:r>
              <a:rPr lang="en-US" altLang="zh-CN"/>
              <a:t>70%</a:t>
            </a:r>
            <a:r>
              <a:rPr lang="zh-CN" altLang="zh-CN"/>
              <a:t>或更低（或机器欺骗成功率达到</a:t>
            </a:r>
            <a:r>
              <a:rPr lang="en-US" altLang="zh-CN"/>
              <a:t>30%</a:t>
            </a:r>
            <a:r>
              <a:rPr lang="zh-CN" altLang="zh-CN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882826" y="3274828"/>
            <a:ext cx="7398858" cy="2903796"/>
            <a:chOff x="2882826" y="2986641"/>
            <a:chExt cx="7766050" cy="31813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2826" y="2986641"/>
              <a:ext cx="7766050" cy="31813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687340" y="2986641"/>
              <a:ext cx="520995" cy="3181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6767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 smtClean="0"/>
              <a:t>3-28】2014</a:t>
            </a:r>
            <a:r>
              <a:rPr lang="zh-CN" altLang="en-US"/>
              <a:t>年</a:t>
            </a:r>
            <a:r>
              <a:rPr lang="zh-CN" altLang="en-US" smtClean="0"/>
              <a:t>，俄罗斯弗拉基米尔</a:t>
            </a:r>
            <a:r>
              <a:rPr lang="en-US" altLang="zh-CN"/>
              <a:t>•</a:t>
            </a:r>
            <a:r>
              <a:rPr lang="zh-CN" altLang="en-US" smtClean="0"/>
              <a:t>维西罗夫设计</a:t>
            </a:r>
            <a:r>
              <a:rPr lang="zh-CN" altLang="en-US"/>
              <a:t>的</a:t>
            </a:r>
            <a:r>
              <a:rPr lang="zh-CN" altLang="en-US" smtClean="0"/>
              <a:t>人工智能程序“尤</a:t>
            </a:r>
            <a:r>
              <a:rPr lang="zh-CN" altLang="en-US"/>
              <a:t>金</a:t>
            </a:r>
            <a:r>
              <a:rPr lang="en-US" altLang="zh-CN"/>
              <a:t>•</a:t>
            </a:r>
            <a:r>
              <a:rPr lang="zh-CN" altLang="en-US" smtClean="0"/>
              <a:t>古斯特曼”通过</a:t>
            </a:r>
            <a:r>
              <a:rPr lang="zh-CN" altLang="en-US"/>
              <a:t>了图灵测试。这个程序欺骗了</a:t>
            </a:r>
            <a:r>
              <a:rPr lang="en-US" altLang="zh-CN"/>
              <a:t>33%</a:t>
            </a:r>
            <a:r>
              <a:rPr lang="zh-CN" altLang="en-US"/>
              <a:t>的评判者，让其误以为屏幕另一端是一位</a:t>
            </a:r>
            <a:r>
              <a:rPr lang="en-US" altLang="zh-CN"/>
              <a:t>13</a:t>
            </a:r>
            <a:r>
              <a:rPr lang="zh-CN" altLang="en-US"/>
              <a:t>岁的乌克兰</a:t>
            </a:r>
            <a:r>
              <a:rPr lang="zh-CN" altLang="en-US" smtClean="0"/>
              <a:t>男孩。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481951" y="5109650"/>
            <a:ext cx="176530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516" y="1892594"/>
            <a:ext cx="10395991" cy="39158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767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【例</a:t>
            </a:r>
            <a:r>
              <a:rPr lang="en-US" altLang="zh-CN"/>
              <a:t>3-29</a:t>
            </a:r>
            <a:r>
              <a:rPr lang="zh-CN" altLang="zh-CN" smtClean="0"/>
              <a:t>】</a:t>
            </a:r>
            <a:r>
              <a:rPr lang="en-US" altLang="zh-CN" smtClean="0"/>
              <a:t>1997</a:t>
            </a:r>
            <a:r>
              <a:rPr lang="zh-CN" altLang="zh-CN"/>
              <a:t>年，</a:t>
            </a:r>
            <a:r>
              <a:rPr lang="en-US" altLang="zh-CN"/>
              <a:t>IBM</a:t>
            </a:r>
            <a:r>
              <a:rPr lang="zh-CN" altLang="zh-CN"/>
              <a:t>公司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深蓝</a:t>
            </a:r>
            <a:r>
              <a:rPr lang="zh-CN" altLang="en-US" smtClean="0"/>
              <a:t>”</a:t>
            </a:r>
            <a:r>
              <a:rPr lang="zh-CN" altLang="zh-CN" smtClean="0"/>
              <a:t>计算机</a:t>
            </a:r>
            <a:r>
              <a:rPr lang="zh-CN" altLang="zh-CN"/>
              <a:t>战胜了国际象棋世界冠军</a:t>
            </a:r>
            <a:r>
              <a:rPr lang="zh-CN" altLang="zh-CN" smtClean="0"/>
              <a:t>卡斯帕罗夫。</a:t>
            </a:r>
            <a:r>
              <a:rPr lang="zh-CN" altLang="zh-CN"/>
              <a:t>深蓝有</a:t>
            </a:r>
            <a:r>
              <a:rPr lang="en-US" altLang="zh-CN"/>
              <a:t>30</a:t>
            </a:r>
            <a:r>
              <a:rPr lang="zh-CN" altLang="zh-CN"/>
              <a:t>个处理器</a:t>
            </a:r>
            <a:r>
              <a:rPr lang="zh-CN" altLang="zh-CN" smtClean="0"/>
              <a:t>，处理器工作</a:t>
            </a:r>
            <a:r>
              <a:rPr lang="zh-CN" altLang="zh-CN"/>
              <a:t>频率为</a:t>
            </a:r>
            <a:r>
              <a:rPr lang="en-US" altLang="zh-CN" smtClean="0"/>
              <a:t>120MHz</a:t>
            </a:r>
            <a:r>
              <a:rPr lang="zh-CN" altLang="zh-CN" smtClean="0"/>
              <a:t>。它有</a:t>
            </a:r>
            <a:r>
              <a:rPr lang="en-US" altLang="zh-CN"/>
              <a:t>480</a:t>
            </a:r>
            <a:r>
              <a:rPr lang="zh-CN" altLang="zh-CN"/>
              <a:t>个</a:t>
            </a:r>
            <a:r>
              <a:rPr lang="zh-CN" altLang="zh-CN" smtClean="0"/>
              <a:t>专用</a:t>
            </a:r>
            <a:r>
              <a:rPr lang="zh-CN" altLang="zh-CN"/>
              <a:t>于下棋的集成电路芯片。下棋程序用</a:t>
            </a:r>
            <a:r>
              <a:rPr lang="en-US" altLang="zh-CN"/>
              <a:t>C</a:t>
            </a:r>
            <a:r>
              <a:rPr lang="zh-CN" altLang="zh-CN"/>
              <a:t>语言编写，每秒可以评估</a:t>
            </a:r>
            <a:r>
              <a:rPr lang="en-US" altLang="zh-CN"/>
              <a:t>2</a:t>
            </a:r>
            <a:r>
              <a:rPr lang="zh-CN" altLang="zh-CN"/>
              <a:t>亿个可能的布局</a:t>
            </a:r>
            <a:r>
              <a:rPr lang="zh-CN" altLang="zh-CN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064" y="2087155"/>
            <a:ext cx="6347564" cy="40911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767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3.4.4  </a:t>
            </a:r>
            <a:r>
              <a:rPr lang="zh-CN" altLang="en-US" dirty="0" smtClean="0"/>
              <a:t>图灵</a:t>
            </a:r>
            <a:r>
              <a:rPr lang="zh-CN" altLang="en-US" dirty="0"/>
              <a:t>测试与</a:t>
            </a:r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人工智能</a:t>
            </a:r>
            <a:r>
              <a:rPr lang="zh-CN" altLang="zh-CN" b="1"/>
              <a:t>的定义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人工智能（</a:t>
            </a:r>
            <a:r>
              <a:rPr lang="en-US" altLang="zh-CN" smtClean="0"/>
              <a:t>AI</a:t>
            </a:r>
            <a:r>
              <a:rPr lang="zh-CN" altLang="zh-CN"/>
              <a:t>）的定义可以</a:t>
            </a:r>
            <a:r>
              <a:rPr lang="zh-CN" altLang="zh-CN" smtClean="0"/>
              <a:t>分为</a:t>
            </a:r>
            <a:r>
              <a:rPr lang="zh-CN" altLang="en-US" smtClean="0"/>
              <a:t>“</a:t>
            </a:r>
            <a:r>
              <a:rPr lang="zh-CN" altLang="zh-CN" smtClean="0"/>
              <a:t>人工</a:t>
            </a:r>
            <a:r>
              <a:rPr lang="zh-CN" altLang="en-US" smtClean="0"/>
              <a:t>”</a:t>
            </a:r>
            <a:r>
              <a:rPr lang="zh-CN" altLang="zh-CN" smtClean="0"/>
              <a:t>和</a:t>
            </a:r>
            <a:r>
              <a:rPr lang="zh-CN" altLang="en-US" smtClean="0"/>
              <a:t>“</a:t>
            </a:r>
            <a:r>
              <a:rPr lang="zh-CN" altLang="zh-CN" smtClean="0"/>
              <a:t>智能</a:t>
            </a:r>
            <a:r>
              <a:rPr lang="zh-CN" altLang="en-US" smtClean="0"/>
              <a:t>”</a:t>
            </a:r>
            <a:r>
              <a:rPr lang="zh-CN" altLang="zh-CN" smtClean="0"/>
              <a:t>两</a:t>
            </a:r>
            <a:r>
              <a:rPr lang="zh-CN" altLang="zh-CN"/>
              <a:t>部分</a:t>
            </a:r>
            <a:r>
              <a:rPr lang="zh-CN" altLang="zh-CN" smtClean="0"/>
              <a:t>，</a:t>
            </a:r>
            <a:r>
              <a:rPr lang="zh-CN" altLang="en-US" smtClean="0"/>
              <a:t>“</a:t>
            </a:r>
            <a:r>
              <a:rPr lang="zh-CN" altLang="zh-CN" smtClean="0"/>
              <a:t>人工</a:t>
            </a:r>
            <a:r>
              <a:rPr lang="zh-CN" altLang="en-US" smtClean="0"/>
              <a:t>”</a:t>
            </a:r>
            <a:r>
              <a:rPr lang="zh-CN" altLang="zh-CN" smtClean="0"/>
              <a:t>争议</a:t>
            </a:r>
            <a:r>
              <a:rPr lang="zh-CN" altLang="zh-CN"/>
              <a:t>也不大</a:t>
            </a:r>
            <a:r>
              <a:rPr lang="zh-CN" altLang="zh-CN" smtClean="0"/>
              <a:t>；什么是</a:t>
            </a:r>
            <a:r>
              <a:rPr lang="zh-CN" altLang="en-US" smtClean="0"/>
              <a:t>“</a:t>
            </a:r>
            <a:r>
              <a:rPr lang="zh-CN" altLang="zh-CN" smtClean="0"/>
              <a:t>智能</a:t>
            </a:r>
            <a:r>
              <a:rPr lang="zh-CN" altLang="en-US" smtClean="0"/>
              <a:t>”</a:t>
            </a:r>
            <a:r>
              <a:rPr lang="zh-CN" altLang="zh-CN" smtClean="0"/>
              <a:t>，</a:t>
            </a:r>
            <a:r>
              <a:rPr lang="zh-CN" altLang="zh-CN"/>
              <a:t>问题就多了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en-US" smtClean="0"/>
              <a:t>“</a:t>
            </a:r>
            <a:r>
              <a:rPr lang="zh-CN" altLang="zh-CN" smtClean="0"/>
              <a:t>智能</a:t>
            </a:r>
            <a:r>
              <a:rPr lang="zh-CN" altLang="en-US" smtClean="0"/>
              <a:t>”</a:t>
            </a:r>
            <a:r>
              <a:rPr lang="zh-CN" altLang="zh-CN" smtClean="0"/>
              <a:t>涉及</a:t>
            </a:r>
            <a:r>
              <a:rPr lang="zh-CN" altLang="zh-CN"/>
              <a:t>到意识、自我、心灵、无意识的精神等问题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目前</a:t>
            </a:r>
            <a:r>
              <a:rPr lang="zh-CN" altLang="en-US" smtClean="0"/>
              <a:t>人们</a:t>
            </a:r>
            <a:r>
              <a:rPr lang="zh-CN" altLang="zh-CN" smtClean="0"/>
              <a:t>对</a:t>
            </a:r>
            <a:r>
              <a:rPr lang="zh-CN" altLang="zh-CN"/>
              <a:t>自身智能的理解非常有限，对构成人智能的必要元素也了解有限，所以很难定义什么</a:t>
            </a:r>
            <a:r>
              <a:rPr lang="zh-CN" altLang="zh-CN" smtClean="0"/>
              <a:t>是</a:t>
            </a:r>
            <a:r>
              <a:rPr lang="zh-CN" altLang="en-US" smtClean="0"/>
              <a:t>“</a:t>
            </a:r>
            <a:r>
              <a:rPr lang="zh-CN" altLang="zh-CN" smtClean="0"/>
              <a:t>人工</a:t>
            </a:r>
            <a:r>
              <a:rPr lang="zh-CN" altLang="en-US" smtClean="0"/>
              <a:t>”</a:t>
            </a:r>
            <a:r>
              <a:rPr lang="zh-CN" altLang="zh-CN" smtClean="0"/>
              <a:t>制造的</a:t>
            </a:r>
            <a:r>
              <a:rPr lang="zh-CN" altLang="en-US" smtClean="0"/>
              <a:t>“</a:t>
            </a:r>
            <a:r>
              <a:rPr lang="zh-CN" altLang="zh-CN" smtClean="0"/>
              <a:t>智能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人工智能的</a:t>
            </a:r>
            <a:r>
              <a:rPr lang="zh-CN" altLang="zh-CN"/>
              <a:t>麦卡锡</a:t>
            </a:r>
            <a:r>
              <a:rPr lang="zh-CN" altLang="zh-CN" smtClean="0"/>
              <a:t>定义：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</a:t>
            </a:r>
            <a:r>
              <a:rPr lang="zh-CN" altLang="zh-CN" smtClean="0"/>
              <a:t>人工智能是</a:t>
            </a:r>
            <a:r>
              <a:rPr lang="zh-CN" altLang="zh-CN"/>
              <a:t>要让机器的行为看起来就像是人所表现出的智能行为一样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zh-CN" altLang="zh-CN"/>
          </a:p>
          <a:p>
            <a:pPr lvl="1"/>
            <a:r>
              <a:rPr lang="zh-CN" altLang="zh-CN" smtClean="0"/>
              <a:t>另</a:t>
            </a:r>
            <a:r>
              <a:rPr lang="zh-CN" altLang="zh-CN"/>
              <a:t>一个</a:t>
            </a:r>
            <a:r>
              <a:rPr lang="zh-CN" altLang="zh-CN" smtClean="0"/>
              <a:t>定义：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b="1">
                <a:solidFill>
                  <a:srgbClr val="C00000"/>
                </a:solidFill>
              </a:rPr>
              <a:t> </a:t>
            </a:r>
            <a:r>
              <a:rPr lang="en-US" altLang="zh-CN" b="1" smtClean="0">
                <a:solidFill>
                  <a:srgbClr val="C00000"/>
                </a:solidFill>
              </a:rPr>
              <a:t>    </a:t>
            </a:r>
            <a:r>
              <a:rPr lang="zh-CN" altLang="zh-CN" b="1" smtClean="0">
                <a:solidFill>
                  <a:srgbClr val="C00000"/>
                </a:solidFill>
              </a:rPr>
              <a:t>机器</a:t>
            </a:r>
            <a:r>
              <a:rPr lang="zh-CN" altLang="zh-CN" b="1">
                <a:solidFill>
                  <a:srgbClr val="C00000"/>
                </a:solidFill>
              </a:rPr>
              <a:t>所表现出来的智能，通常指通过计算机实现的智能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6767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17053</TotalTime>
  <Pages>0</Pages>
  <Words>10506</Words>
  <Characters>0</Characters>
  <Application>Microsoft Office PowerPoint</Application>
  <DocSecurity>0</DocSecurity>
  <PresentationFormat>自定义</PresentationFormat>
  <Lines>0</Lines>
  <Paragraphs>1352</Paragraphs>
  <Slides>135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36" baseType="lpstr">
      <vt:lpstr>自定义设计方案</vt:lpstr>
      <vt:lpstr>Lecture 4  计算思维 (II)</vt:lpstr>
      <vt:lpstr>3.3.1  分治法</vt:lpstr>
      <vt:lpstr>3.3.1  分治法</vt:lpstr>
      <vt:lpstr>3.3.1  分治法</vt:lpstr>
      <vt:lpstr>3.3.1  分治法</vt:lpstr>
      <vt:lpstr>3.3.1  分治法</vt:lpstr>
      <vt:lpstr>3.3.1  分治法</vt:lpstr>
      <vt:lpstr>3.3.1  分治法</vt:lpstr>
      <vt:lpstr>Lecture 4  计算思维（2）</vt:lpstr>
      <vt:lpstr>3.3.2  逐步求精</vt:lpstr>
      <vt:lpstr>3.3.2  逐步求精</vt:lpstr>
      <vt:lpstr>3.3.2  逐步求精</vt:lpstr>
      <vt:lpstr>3.3.2  逐步求精</vt:lpstr>
      <vt:lpstr>3.3.2  逐步求精</vt:lpstr>
      <vt:lpstr>3.3.2  逐步求精</vt:lpstr>
      <vt:lpstr>幻灯片 16</vt:lpstr>
      <vt:lpstr>3.3.3  枚举法</vt:lpstr>
      <vt:lpstr>3.3.3  枚举法</vt:lpstr>
      <vt:lpstr>3.3.3  枚举法</vt:lpstr>
      <vt:lpstr>3.3.3  枚举法</vt:lpstr>
      <vt:lpstr>3.3.3  枚举法</vt:lpstr>
      <vt:lpstr>3.3.3  枚举法</vt:lpstr>
      <vt:lpstr>3.3.3  枚举法</vt:lpstr>
      <vt:lpstr>《计算机导论——计算思维和应用技术》                  第3章  计算思维</vt:lpstr>
      <vt:lpstr>3.3.4  贪心法</vt:lpstr>
      <vt:lpstr>3.3.4  贪心法</vt:lpstr>
      <vt:lpstr>3.3.4  贪心法</vt:lpstr>
      <vt:lpstr>3.3.4  贪心法</vt:lpstr>
      <vt:lpstr>3.3.4  贪心法</vt:lpstr>
      <vt:lpstr>3.3.4  贪心法</vt:lpstr>
      <vt:lpstr>3.3.4  贪心法</vt:lpstr>
      <vt:lpstr>幻灯片 32</vt:lpstr>
      <vt:lpstr>3.3.5  动态规划</vt:lpstr>
      <vt:lpstr>3.3.5  动态规划</vt:lpstr>
      <vt:lpstr>3.3.5  动态规划</vt:lpstr>
      <vt:lpstr>3.3.5  动态规划</vt:lpstr>
      <vt:lpstr>3.3.5  动态规划</vt:lpstr>
      <vt:lpstr>3.3.5  动态规划</vt:lpstr>
      <vt:lpstr>3.3.5  动态规划</vt:lpstr>
      <vt:lpstr>3.3.5  动态规划</vt:lpstr>
      <vt:lpstr>3.3.5  动态规划</vt:lpstr>
      <vt:lpstr>幻灯片 42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3.4.1  图灵机的结构与原理</vt:lpstr>
      <vt:lpstr>幻灯片 61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3.4.2  不完备性与可计算性</vt:lpstr>
      <vt:lpstr>幻灯片 74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3.4.3  停机问题与NP问题</vt:lpstr>
      <vt:lpstr>幻灯片 93</vt:lpstr>
      <vt:lpstr>3.4.4  图灵测试与人工智能</vt:lpstr>
      <vt:lpstr>3.4.4  图灵测试与人工智能</vt:lpstr>
      <vt:lpstr>3.4.4  图灵测试与人工智能</vt:lpstr>
      <vt:lpstr>3.4.4  图灵测试与人工智能</vt:lpstr>
      <vt:lpstr>3.4.4  图灵测试与人工智能</vt:lpstr>
      <vt:lpstr>3.4.4  图灵测试与人工智能</vt:lpstr>
      <vt:lpstr>3.4.4  图灵测试与人工智能</vt:lpstr>
      <vt:lpstr>3.4.4  图灵测试与人工智能</vt:lpstr>
      <vt:lpstr>幻灯片 102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3.4.5  人工智能研究与应用</vt:lpstr>
      <vt:lpstr>问题与讨论</vt:lpstr>
      <vt:lpstr>幻灯片 135</vt:lpstr>
    </vt:vector>
  </TitlesOfParts>
  <Company>长沙理工大学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张春财</dc:creator>
  <cp:lastModifiedBy>qyzc</cp:lastModifiedBy>
  <cp:revision>626</cp:revision>
  <dcterms:created xsi:type="dcterms:W3CDTF">2014-09-01T11:36:14Z</dcterms:created>
  <dcterms:modified xsi:type="dcterms:W3CDTF">2018-04-03T04:11:19Z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